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2" r:id="rId1"/>
  </p:sldMasterIdLst>
  <p:notesMasterIdLst>
    <p:notesMasterId r:id="rId94"/>
  </p:notesMasterIdLst>
  <p:sldIdLst>
    <p:sldId id="256" r:id="rId2"/>
    <p:sldId id="259" r:id="rId3"/>
    <p:sldId id="351" r:id="rId4"/>
    <p:sldId id="265" r:id="rId5"/>
    <p:sldId id="260" r:id="rId6"/>
    <p:sldId id="258" r:id="rId7"/>
    <p:sldId id="268" r:id="rId8"/>
    <p:sldId id="266" r:id="rId9"/>
    <p:sldId id="267" r:id="rId10"/>
    <p:sldId id="263" r:id="rId11"/>
    <p:sldId id="273" r:id="rId12"/>
    <p:sldId id="274" r:id="rId13"/>
    <p:sldId id="261" r:id="rId14"/>
    <p:sldId id="271" r:id="rId15"/>
    <p:sldId id="275" r:id="rId16"/>
    <p:sldId id="272" r:id="rId17"/>
    <p:sldId id="276" r:id="rId18"/>
    <p:sldId id="277" r:id="rId19"/>
    <p:sldId id="279" r:id="rId20"/>
    <p:sldId id="269" r:id="rId21"/>
    <p:sldId id="353" r:id="rId22"/>
    <p:sldId id="293" r:id="rId23"/>
    <p:sldId id="295" r:id="rId24"/>
    <p:sldId id="354" r:id="rId25"/>
    <p:sldId id="357" r:id="rId26"/>
    <p:sldId id="358" r:id="rId27"/>
    <p:sldId id="359" r:id="rId28"/>
    <p:sldId id="352" r:id="rId29"/>
    <p:sldId id="356" r:id="rId30"/>
    <p:sldId id="280" r:id="rId31"/>
    <p:sldId id="282" r:id="rId32"/>
    <p:sldId id="281" r:id="rId33"/>
    <p:sldId id="283" r:id="rId34"/>
    <p:sldId id="287" r:id="rId35"/>
    <p:sldId id="284" r:id="rId36"/>
    <p:sldId id="288" r:id="rId37"/>
    <p:sldId id="285" r:id="rId38"/>
    <p:sldId id="289" r:id="rId39"/>
    <p:sldId id="286" r:id="rId40"/>
    <p:sldId id="290" r:id="rId41"/>
    <p:sldId id="291" r:id="rId42"/>
    <p:sldId id="257" r:id="rId43"/>
    <p:sldId id="343" r:id="rId44"/>
    <p:sldId id="307" r:id="rId45"/>
    <p:sldId id="305" r:id="rId46"/>
    <p:sldId id="306" r:id="rId47"/>
    <p:sldId id="355" r:id="rId48"/>
    <p:sldId id="304" r:id="rId49"/>
    <p:sldId id="302" r:id="rId50"/>
    <p:sldId id="303" r:id="rId51"/>
    <p:sldId id="310" r:id="rId52"/>
    <p:sldId id="308" r:id="rId53"/>
    <p:sldId id="309" r:id="rId54"/>
    <p:sldId id="311" r:id="rId55"/>
    <p:sldId id="312" r:id="rId56"/>
    <p:sldId id="313" r:id="rId57"/>
    <p:sldId id="314" r:id="rId58"/>
    <p:sldId id="315" r:id="rId59"/>
    <p:sldId id="317" r:id="rId60"/>
    <p:sldId id="318" r:id="rId61"/>
    <p:sldId id="345" r:id="rId62"/>
    <p:sldId id="319" r:id="rId63"/>
    <p:sldId id="344" r:id="rId64"/>
    <p:sldId id="320" r:id="rId65"/>
    <p:sldId id="322" r:id="rId66"/>
    <p:sldId id="264" r:id="rId67"/>
    <p:sldId id="328" r:id="rId68"/>
    <p:sldId id="323" r:id="rId69"/>
    <p:sldId id="329" r:id="rId70"/>
    <p:sldId id="335" r:id="rId71"/>
    <p:sldId id="336" r:id="rId72"/>
    <p:sldId id="332" r:id="rId73"/>
    <p:sldId id="337" r:id="rId74"/>
    <p:sldId id="301" r:id="rId75"/>
    <p:sldId id="338" r:id="rId76"/>
    <p:sldId id="339" r:id="rId77"/>
    <p:sldId id="297" r:id="rId78"/>
    <p:sldId id="340" r:id="rId79"/>
    <p:sldId id="300" r:id="rId80"/>
    <p:sldId id="298" r:id="rId81"/>
    <p:sldId id="342" r:id="rId82"/>
    <p:sldId id="341" r:id="rId83"/>
    <p:sldId id="299" r:id="rId84"/>
    <p:sldId id="346" r:id="rId85"/>
    <p:sldId id="360" r:id="rId86"/>
    <p:sldId id="362" r:id="rId87"/>
    <p:sldId id="361" r:id="rId88"/>
    <p:sldId id="363" r:id="rId89"/>
    <p:sldId id="364" r:id="rId90"/>
    <p:sldId id="365" r:id="rId91"/>
    <p:sldId id="366" r:id="rId92"/>
    <p:sldId id="350" r:id="rId9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4242"/>
    <a:srgbClr val="6563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521" autoAdjust="0"/>
    <p:restoredTop sz="96353" autoAdjust="0"/>
  </p:normalViewPr>
  <p:slideViewPr>
    <p:cSldViewPr snapToGrid="0">
      <p:cViewPr varScale="1">
        <p:scale>
          <a:sx n="84" d="100"/>
          <a:sy n="84" d="100"/>
        </p:scale>
        <p:origin x="126" y="72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FD092B-C48A-402C-B88D-49AD2A2D05EE}" type="datetimeFigureOut">
              <a:rPr lang="ko-KR" altLang="en-US" smtClean="0"/>
              <a:t>2023-09-26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14E38A-D7A9-47FD-B3C3-26F9BFFC35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83294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5CD60141-EEBD-4EC1-8E34-0344C16A18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18308" y="0"/>
            <a:ext cx="6873692" cy="6858000"/>
          </a:xfrm>
          <a:custGeom>
            <a:avLst/>
            <a:gdLst>
              <a:gd name="connsiteX0" fmla="*/ 1132890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5318308 w 12192000"/>
              <a:gd name="connsiteY3" fmla="*/ 6858000 h 6858000"/>
              <a:gd name="connsiteX4" fmla="*/ 11328897 w 12192000"/>
              <a:gd name="connsiteY4" fmla="*/ 4 h 6858000"/>
              <a:gd name="connsiteX5" fmla="*/ 11328898 w 12192000"/>
              <a:gd name="connsiteY5" fmla="*/ 2 h 6858000"/>
              <a:gd name="connsiteX6" fmla="*/ 0 w 12192000"/>
              <a:gd name="connsiteY6" fmla="*/ 0 h 6858000"/>
              <a:gd name="connsiteX7" fmla="*/ 6700 w 12192000"/>
              <a:gd name="connsiteY7" fmla="*/ 0 h 6858000"/>
              <a:gd name="connsiteX8" fmla="*/ 6700 w 12192000"/>
              <a:gd name="connsiteY8" fmla="*/ 6858000 h 6858000"/>
              <a:gd name="connsiteX9" fmla="*/ 0 w 12192000"/>
              <a:gd name="connsiteY9" fmla="*/ 6858000 h 6858000"/>
              <a:gd name="connsiteX0" fmla="*/ 1132890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5318308 w 12192000"/>
              <a:gd name="connsiteY3" fmla="*/ 6858000 h 6858000"/>
              <a:gd name="connsiteX4" fmla="*/ 11328897 w 12192000"/>
              <a:gd name="connsiteY4" fmla="*/ 4 h 6858000"/>
              <a:gd name="connsiteX5" fmla="*/ 11328898 w 12192000"/>
              <a:gd name="connsiteY5" fmla="*/ 2 h 6858000"/>
              <a:gd name="connsiteX6" fmla="*/ 11328900 w 12192000"/>
              <a:gd name="connsiteY6" fmla="*/ 0 h 6858000"/>
              <a:gd name="connsiteX7" fmla="*/ 0 w 12192000"/>
              <a:gd name="connsiteY7" fmla="*/ 6858000 h 6858000"/>
              <a:gd name="connsiteX8" fmla="*/ 6700 w 12192000"/>
              <a:gd name="connsiteY8" fmla="*/ 0 h 6858000"/>
              <a:gd name="connsiteX9" fmla="*/ 6700 w 12192000"/>
              <a:gd name="connsiteY9" fmla="*/ 6858000 h 6858000"/>
              <a:gd name="connsiteX10" fmla="*/ 0 w 12192000"/>
              <a:gd name="connsiteY10" fmla="*/ 6858000 h 6858000"/>
              <a:gd name="connsiteX0" fmla="*/ 11322200 w 12185300"/>
              <a:gd name="connsiteY0" fmla="*/ 0 h 6858000"/>
              <a:gd name="connsiteX1" fmla="*/ 12185300 w 12185300"/>
              <a:gd name="connsiteY1" fmla="*/ 0 h 6858000"/>
              <a:gd name="connsiteX2" fmla="*/ 12185300 w 12185300"/>
              <a:gd name="connsiteY2" fmla="*/ 6858000 h 6858000"/>
              <a:gd name="connsiteX3" fmla="*/ 5311608 w 12185300"/>
              <a:gd name="connsiteY3" fmla="*/ 6858000 h 6858000"/>
              <a:gd name="connsiteX4" fmla="*/ 11322197 w 12185300"/>
              <a:gd name="connsiteY4" fmla="*/ 4 h 6858000"/>
              <a:gd name="connsiteX5" fmla="*/ 11322198 w 12185300"/>
              <a:gd name="connsiteY5" fmla="*/ 2 h 6858000"/>
              <a:gd name="connsiteX6" fmla="*/ 11322200 w 12185300"/>
              <a:gd name="connsiteY6" fmla="*/ 0 h 6858000"/>
              <a:gd name="connsiteX7" fmla="*/ 0 w 12185300"/>
              <a:gd name="connsiteY7" fmla="*/ 6858000 h 6858000"/>
              <a:gd name="connsiteX8" fmla="*/ 0 w 12185300"/>
              <a:gd name="connsiteY8" fmla="*/ 0 h 6858000"/>
              <a:gd name="connsiteX9" fmla="*/ 0 w 12185300"/>
              <a:gd name="connsiteY9" fmla="*/ 6858000 h 6858000"/>
              <a:gd name="connsiteX0" fmla="*/ 6010592 w 6873692"/>
              <a:gd name="connsiteY0" fmla="*/ 0 h 6858000"/>
              <a:gd name="connsiteX1" fmla="*/ 6873692 w 6873692"/>
              <a:gd name="connsiteY1" fmla="*/ 0 h 6858000"/>
              <a:gd name="connsiteX2" fmla="*/ 6873692 w 6873692"/>
              <a:gd name="connsiteY2" fmla="*/ 6858000 h 6858000"/>
              <a:gd name="connsiteX3" fmla="*/ 0 w 6873692"/>
              <a:gd name="connsiteY3" fmla="*/ 6858000 h 6858000"/>
              <a:gd name="connsiteX4" fmla="*/ 6010589 w 6873692"/>
              <a:gd name="connsiteY4" fmla="*/ 4 h 6858000"/>
              <a:gd name="connsiteX5" fmla="*/ 6010590 w 6873692"/>
              <a:gd name="connsiteY5" fmla="*/ 2 h 6858000"/>
              <a:gd name="connsiteX6" fmla="*/ 6010592 w 6873692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73692" h="6858000">
                <a:moveTo>
                  <a:pt x="6010592" y="0"/>
                </a:moveTo>
                <a:lnTo>
                  <a:pt x="6873692" y="0"/>
                </a:lnTo>
                <a:lnTo>
                  <a:pt x="6873692" y="6858000"/>
                </a:lnTo>
                <a:lnTo>
                  <a:pt x="0" y="6858000"/>
                </a:lnTo>
                <a:lnTo>
                  <a:pt x="6010589" y="4"/>
                </a:lnTo>
                <a:cubicBezTo>
                  <a:pt x="6010589" y="3"/>
                  <a:pt x="6010590" y="3"/>
                  <a:pt x="6010590" y="2"/>
                </a:cubicBezTo>
                <a:lnTo>
                  <a:pt x="6010592" y="0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5FCBBA-905A-4FD1-BFBA-F3EE6DA264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81098"/>
            <a:ext cx="8986580" cy="2832404"/>
          </a:xfrm>
        </p:spPr>
        <p:txBody>
          <a:bodyPr anchor="t"/>
          <a:lstStyle>
            <a:lvl1pPr algn="l">
              <a:lnSpc>
                <a:spcPct val="100000"/>
              </a:lnSpc>
              <a:defRPr sz="4800" cap="none" spc="3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DD287E-F1C8-463F-8429-D1B5B15825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5463522"/>
            <a:ext cx="8986580" cy="650311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1F44ED-7973-4A99-B2CA-A8962BCE0D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9/26/2023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DF96F2-D6BE-49AC-A605-5AE87C3F2F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17FC50-B13C-4B63-AE64-F71A6EDE6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C75A547-BCD1-42BE-966E-53CA0AB93165}"/>
              </a:ext>
            </a:extLst>
          </p:cNvPr>
          <p:cNvCxnSpPr>
            <a:cxnSpLocks/>
          </p:cNvCxnSpPr>
          <p:nvPr/>
        </p:nvCxnSpPr>
        <p:spPr>
          <a:xfrm>
            <a:off x="1188357" y="5151666"/>
            <a:ext cx="982254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36993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5A3BF2-BCE9-47D7-B1C0-1F0E4936B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2722E9-C3E4-48AF-996A-495AE659FA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C9E516-382B-4845-93BF-20C16EE0DB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9/26/2023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B96E16-F168-442A-843C-5D490D54B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A61BEA-A969-437A-BD8B-CB1B709AD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8689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6528449-3E11-45FF-BF3A-651867603E7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572500" y="870625"/>
            <a:ext cx="2476499" cy="5029201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C0EAB0-2DFA-4CBA-86B1-1826EF523D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143000" y="870625"/>
            <a:ext cx="7324928" cy="5029201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A22F89-E1F5-45D7-945A-8A2886C4BA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9/26/2023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7E7E82-5FB8-4289-AD0C-0BA788E147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5A4046-1A2C-41F5-A177-1C3919C20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18540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CD6F3-88F1-4195-8395-57AA096BB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D8D06C-EB08-40B3-AFB3-A62F441122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03962F-B413-4C4C-A490-724DDB9E7D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9/26/2023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871813-4E87-4C04-835D-76246010B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922BA3-033C-491E-A045-F0052AC19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0678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E19AD-2EDD-4B4F-9F9E-46A4441847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709738"/>
            <a:ext cx="8520952" cy="2852737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EE5927-21D5-4EBA-A112-CAD1BD38BC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3000" y="4589466"/>
            <a:ext cx="8520952" cy="813266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EF0D16-9D87-4D76-A5A5-534E24B7DD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9/26/2023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65F387-5AAC-45D0-ABCE-B1CF4BC7E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8AF6FE-0006-4F40-A7FB-E0FDBADF7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2960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8AADE-587E-4574-B21B-7ABDE5A23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2F9DA5-4DFB-4211-A58A-FFD842C27A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3000" y="2339501"/>
            <a:ext cx="4798979" cy="35505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A99F26-66AF-4614-91CE-C93A24BAC2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50020" y="2339501"/>
            <a:ext cx="4798980" cy="355059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8F678E-59B5-4DF9-ABCB-506B9CB701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9/26/2023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B50A53-317B-444A-9BA2-F69CDBF5D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B269A1-B0FB-4C8F-B6AA-0718C92D3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32043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2BBBF-42B2-4A5D-B145-46983A530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133272"/>
            <a:ext cx="9905999" cy="84630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04BE44-5271-4B5D-B649-35E3AF20B4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2999" y="2067127"/>
            <a:ext cx="4798980" cy="710119"/>
          </a:xfrm>
        </p:spPr>
        <p:txBody>
          <a:bodyPr anchor="b">
            <a:normAutofit/>
          </a:bodyPr>
          <a:lstStyle>
            <a:lvl1pPr marL="0" indent="0">
              <a:buNone/>
              <a:defRPr sz="20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D7891E-0C0A-4688-97DD-C0715E3221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43001" y="2864795"/>
            <a:ext cx="4798978" cy="302530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5EAF30-3412-49B0-93D1-596CC2695B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50018" y="2067127"/>
            <a:ext cx="4798981" cy="710119"/>
          </a:xfrm>
        </p:spPr>
        <p:txBody>
          <a:bodyPr anchor="b">
            <a:normAutofit/>
          </a:bodyPr>
          <a:lstStyle>
            <a:lvl1pPr marL="0" indent="0">
              <a:buNone/>
              <a:defRPr sz="20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07B9B7-F41C-4314-9F0C-BB84547FB8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50019" y="2864795"/>
            <a:ext cx="4798982" cy="302530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421587F-6AFC-4906-86EB-6B0A86EEF3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9/26/2023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BE2C5-583B-49BC-9864-B01EEF798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B39B236-45F5-4CC6-8D53-A6903A1CC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6056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6B206-0678-4577-B79F-760526A5F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9300" y="1322615"/>
            <a:ext cx="8175171" cy="4212771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D5FCB8-AFD3-4801-BBD6-9548F4CF7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9/26/2023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6DACF8-CBC0-416B-B28E-EE18C4238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0C7421-FF49-4CE9-87D0-2B4FFE0E3D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0466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D19CBFE-15AA-4447-9F9C-D8B0BEB242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9/26/2023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6B48227-EC1E-4063-9682-891A2DB1A8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2C6A63-C3F4-4563-A542-9A41AC946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4176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900C1-FE18-461C-801C-8626C77598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600200"/>
            <a:ext cx="3932237" cy="1964986"/>
          </a:xfrm>
        </p:spPr>
        <p:txBody>
          <a:bodyPr anchor="b">
            <a:normAutofit/>
          </a:bodyPr>
          <a:lstStyle>
            <a:lvl1pPr>
              <a:lnSpc>
                <a:spcPct val="110000"/>
              </a:lnSpc>
              <a:defRPr sz="2400" cap="all" spc="3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14CFF3-3406-49E3-9D5A-1BE90FFA50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27451" y="987425"/>
            <a:ext cx="5421548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3D14FF-9082-4BBA-BC7A-F4C5B78599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3000" y="3662464"/>
            <a:ext cx="3932237" cy="2206523"/>
          </a:xfrm>
        </p:spPr>
        <p:txBody>
          <a:bodyPr/>
          <a:lstStyle>
            <a:lvl1pPr marL="0" indent="0">
              <a:buNone/>
              <a:defRPr sz="160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5A2726-EB8E-4DF7-9A1B-F03BD8C71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9/26/2023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9929BE-611C-4FE6-B0A5-E0FF9DF96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B90B32-1D0E-4BCD-8850-59EA235F7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8842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CA1460E-1069-4FCA-B04E-28F77C8610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13614" y="987425"/>
            <a:ext cx="5535386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138C1E-867B-4FE9-8783-9B1246AEB7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3000" y="3657601"/>
            <a:ext cx="3932236" cy="2211388"/>
          </a:xfrm>
        </p:spPr>
        <p:txBody>
          <a:bodyPr/>
          <a:lstStyle>
            <a:lvl1pPr marL="0" indent="0">
              <a:buNone/>
              <a:defRPr sz="160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721568-4870-46F2-9F7E-F410702012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9/26/2023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B3CC65-0E73-45A1-9D4F-3F4559B3B6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8C58CD-9BC3-431E-A7B4-D596A7F06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68F756-D171-474C-8B1A-C818032F6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600201"/>
            <a:ext cx="3932236" cy="1959428"/>
          </a:xfrm>
        </p:spPr>
        <p:txBody>
          <a:bodyPr anchor="b">
            <a:normAutofit/>
          </a:bodyPr>
          <a:lstStyle>
            <a:lvl1pPr>
              <a:lnSpc>
                <a:spcPct val="110000"/>
              </a:lnSpc>
              <a:defRPr sz="2400" cap="all" spc="3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730487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1C2F78B-DEE8-4195-A196-DFC51BDADFF9}"/>
              </a:ext>
            </a:extLst>
          </p:cNvPr>
          <p:cNvSpPr/>
          <p:nvPr/>
        </p:nvSpPr>
        <p:spPr>
          <a:xfrm>
            <a:off x="9749268" y="4070878"/>
            <a:ext cx="2442733" cy="2787123"/>
          </a:xfrm>
          <a:custGeom>
            <a:avLst/>
            <a:gdLst>
              <a:gd name="connsiteX0" fmla="*/ 2442733 w 2442733"/>
              <a:gd name="connsiteY0" fmla="*/ 0 h 2787123"/>
              <a:gd name="connsiteX1" fmla="*/ 2442733 w 2442733"/>
              <a:gd name="connsiteY1" fmla="*/ 2787123 h 2787123"/>
              <a:gd name="connsiteX2" fmla="*/ 0 w 2442733"/>
              <a:gd name="connsiteY2" fmla="*/ 2787123 h 2787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42733" h="2787123">
                <a:moveTo>
                  <a:pt x="2442733" y="0"/>
                </a:moveTo>
                <a:lnTo>
                  <a:pt x="2442733" y="2787123"/>
                </a:lnTo>
                <a:lnTo>
                  <a:pt x="0" y="2787123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1D79D08-4BE8-4799-BE09-5078DFEE2256}"/>
              </a:ext>
            </a:extLst>
          </p:cNvPr>
          <p:cNvSpPr/>
          <p:nvPr/>
        </p:nvSpPr>
        <p:spPr>
          <a:xfrm rot="10800000">
            <a:off x="0" y="0"/>
            <a:ext cx="2442733" cy="2787123"/>
          </a:xfrm>
          <a:custGeom>
            <a:avLst/>
            <a:gdLst>
              <a:gd name="connsiteX0" fmla="*/ 2442733 w 2442733"/>
              <a:gd name="connsiteY0" fmla="*/ 0 h 2787123"/>
              <a:gd name="connsiteX1" fmla="*/ 2442733 w 2442733"/>
              <a:gd name="connsiteY1" fmla="*/ 2787123 h 2787123"/>
              <a:gd name="connsiteX2" fmla="*/ 0 w 2442733"/>
              <a:gd name="connsiteY2" fmla="*/ 2787123 h 2787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42733" h="2787123">
                <a:moveTo>
                  <a:pt x="2442733" y="0"/>
                </a:moveTo>
                <a:lnTo>
                  <a:pt x="2442733" y="2787123"/>
                </a:lnTo>
                <a:lnTo>
                  <a:pt x="0" y="2787123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95D65A1-16CB-407F-993F-2A6D59BCC0C8}"/>
              </a:ext>
            </a:extLst>
          </p:cNvPr>
          <p:cNvCxnSpPr>
            <a:cxnSpLocks/>
          </p:cNvCxnSpPr>
          <p:nvPr/>
        </p:nvCxnSpPr>
        <p:spPr>
          <a:xfrm>
            <a:off x="1233837" y="6172200"/>
            <a:ext cx="976063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BA018A2-815D-41B0-A189-FDF7A5E88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872935"/>
            <a:ext cx="9905999" cy="1360898"/>
          </a:xfrm>
          <a:prstGeom prst="rect">
            <a:avLst/>
          </a:prstGeom>
        </p:spPr>
        <p:txBody>
          <a:bodyPr lIns="109728" tIns="109728" rIns="109728" bIns="91440" anchor="ctr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DFAE63-1276-4C7C-BFF5-F5DF1CDB23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3000" y="2332026"/>
            <a:ext cx="9905999" cy="3567118"/>
          </a:xfrm>
          <a:prstGeom prst="rect">
            <a:avLst/>
          </a:prstGeom>
        </p:spPr>
        <p:txBody>
          <a:bodyPr lIns="109728" tIns="109728" rIns="109728" bIns="9144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380268-2D73-487C-843B-51648AE181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88157" y="6356350"/>
            <a:ext cx="3093395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fld id="{3CADBD16-5BFB-4D9F-9646-C75D1B53BBB6}" type="datetimeFigureOut">
              <a:rPr lang="en-US" smtClean="0"/>
              <a:pPr/>
              <a:t>9/26/2023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F61E6D-D51F-4BD7-B59D-19AF179177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43000" y="6356350"/>
            <a:ext cx="3959157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7701B1-1C93-41C2-AEE1-815DEA51B9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423186" y="6356350"/>
            <a:ext cx="625813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fld id="{C0722274-0FAA-4649-AA4E-4210F4F3216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836169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05" r:id="rId6"/>
    <p:sldLayoutId id="2147483701" r:id="rId7"/>
    <p:sldLayoutId id="2147483702" r:id="rId8"/>
    <p:sldLayoutId id="2147483703" r:id="rId9"/>
    <p:sldLayoutId id="2147483704" r:id="rId10"/>
    <p:sldLayoutId id="2147483706" r:id="rId11"/>
  </p:sldLayoutIdLst>
  <p:txStyles>
    <p:titleStyle>
      <a:lvl1pPr algn="l" defTabSz="914400" rtl="0" eaLnBrk="1" latinLnBrk="0" hangingPunct="1">
        <a:lnSpc>
          <a:spcPct val="110000"/>
        </a:lnSpc>
        <a:spcBef>
          <a:spcPct val="0"/>
        </a:spcBef>
        <a:buNone/>
        <a:defRPr sz="4000" b="1" kern="1200" spc="7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 spc="50">
          <a:solidFill>
            <a:schemeClr val="tx1"/>
          </a:solidFill>
          <a:latin typeface="+mn-lt"/>
          <a:ea typeface="+mn-ea"/>
          <a:cs typeface="+mn-cs"/>
        </a:defRPr>
      </a:lvl1pPr>
      <a:lvl2pPr marL="228600" indent="0" algn="l" defTabSz="914400" rtl="0" eaLnBrk="1" latinLnBrk="0" hangingPunct="1">
        <a:lnSpc>
          <a:spcPct val="120000"/>
        </a:lnSpc>
        <a:spcBef>
          <a:spcPts val="500"/>
        </a:spcBef>
        <a:buFontTx/>
        <a:buNone/>
        <a:defRPr sz="1800" i="0" kern="1200" spc="50">
          <a:solidFill>
            <a:schemeClr val="tx1"/>
          </a:solidFill>
          <a:latin typeface="+mn-lt"/>
          <a:ea typeface="+mn-ea"/>
          <a:cs typeface="+mn-cs"/>
        </a:defRPr>
      </a:lvl2pPr>
      <a:lvl3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 spc="50">
          <a:solidFill>
            <a:schemeClr val="tx1"/>
          </a:solidFill>
          <a:latin typeface="+mn-lt"/>
          <a:ea typeface="+mn-ea"/>
          <a:cs typeface="+mn-cs"/>
        </a:defRPr>
      </a:lvl3pPr>
      <a:lvl4pPr marL="502920" indent="0" algn="l" defTabSz="914400" rtl="0" eaLnBrk="1" latinLnBrk="0" hangingPunct="1">
        <a:lnSpc>
          <a:spcPct val="120000"/>
        </a:lnSpc>
        <a:spcBef>
          <a:spcPts val="500"/>
        </a:spcBef>
        <a:buFontTx/>
        <a:buNone/>
        <a:defRPr sz="1400" i="0" kern="1200" spc="50">
          <a:solidFill>
            <a:schemeClr val="tx1"/>
          </a:solidFill>
          <a:latin typeface="+mn-lt"/>
          <a:ea typeface="+mn-ea"/>
          <a:cs typeface="+mn-cs"/>
        </a:defRPr>
      </a:lvl4pPr>
      <a:lvl5pPr marL="73152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 spc="5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7.png"/><Relationship Id="rId4" Type="http://schemas.openxmlformats.org/officeDocument/2006/relationships/image" Target="../media/image62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14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0.png"/><Relationship Id="rId4" Type="http://schemas.openxmlformats.org/officeDocument/2006/relationships/image" Target="../media/image14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10" Type="http://schemas.openxmlformats.org/officeDocument/2006/relationships/image" Target="../media/image78.png"/><Relationship Id="rId4" Type="http://schemas.openxmlformats.org/officeDocument/2006/relationships/image" Target="../media/image72.png"/><Relationship Id="rId9" Type="http://schemas.openxmlformats.org/officeDocument/2006/relationships/image" Target="../media/image77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81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0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6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70105F5E-5B61-4F51-927C-5B28DB7DD9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5882C1C4-D961-459C-91C5-334ABD6E63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11608" y="0"/>
            <a:ext cx="6873692" cy="6858000"/>
          </a:xfrm>
          <a:custGeom>
            <a:avLst/>
            <a:gdLst>
              <a:gd name="connsiteX0" fmla="*/ 1132890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5318308 w 12192000"/>
              <a:gd name="connsiteY3" fmla="*/ 6858000 h 6858000"/>
              <a:gd name="connsiteX4" fmla="*/ 11328897 w 12192000"/>
              <a:gd name="connsiteY4" fmla="*/ 4 h 6858000"/>
              <a:gd name="connsiteX5" fmla="*/ 11328898 w 12192000"/>
              <a:gd name="connsiteY5" fmla="*/ 2 h 6858000"/>
              <a:gd name="connsiteX6" fmla="*/ 0 w 12192000"/>
              <a:gd name="connsiteY6" fmla="*/ 0 h 6858000"/>
              <a:gd name="connsiteX7" fmla="*/ 6700 w 12192000"/>
              <a:gd name="connsiteY7" fmla="*/ 0 h 6858000"/>
              <a:gd name="connsiteX8" fmla="*/ 6700 w 12192000"/>
              <a:gd name="connsiteY8" fmla="*/ 6858000 h 6858000"/>
              <a:gd name="connsiteX9" fmla="*/ 0 w 12192000"/>
              <a:gd name="connsiteY9" fmla="*/ 6858000 h 6858000"/>
              <a:gd name="connsiteX0" fmla="*/ 1132890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5318308 w 12192000"/>
              <a:gd name="connsiteY3" fmla="*/ 6858000 h 6858000"/>
              <a:gd name="connsiteX4" fmla="*/ 11328897 w 12192000"/>
              <a:gd name="connsiteY4" fmla="*/ 4 h 6858000"/>
              <a:gd name="connsiteX5" fmla="*/ 11328898 w 12192000"/>
              <a:gd name="connsiteY5" fmla="*/ 2 h 6858000"/>
              <a:gd name="connsiteX6" fmla="*/ 11328900 w 12192000"/>
              <a:gd name="connsiteY6" fmla="*/ 0 h 6858000"/>
              <a:gd name="connsiteX7" fmla="*/ 0 w 12192000"/>
              <a:gd name="connsiteY7" fmla="*/ 6858000 h 6858000"/>
              <a:gd name="connsiteX8" fmla="*/ 6700 w 12192000"/>
              <a:gd name="connsiteY8" fmla="*/ 0 h 6858000"/>
              <a:gd name="connsiteX9" fmla="*/ 6700 w 12192000"/>
              <a:gd name="connsiteY9" fmla="*/ 6858000 h 6858000"/>
              <a:gd name="connsiteX10" fmla="*/ 0 w 12192000"/>
              <a:gd name="connsiteY10" fmla="*/ 6858000 h 6858000"/>
              <a:gd name="connsiteX0" fmla="*/ 11322200 w 12185300"/>
              <a:gd name="connsiteY0" fmla="*/ 0 h 6858000"/>
              <a:gd name="connsiteX1" fmla="*/ 12185300 w 12185300"/>
              <a:gd name="connsiteY1" fmla="*/ 0 h 6858000"/>
              <a:gd name="connsiteX2" fmla="*/ 12185300 w 12185300"/>
              <a:gd name="connsiteY2" fmla="*/ 6858000 h 6858000"/>
              <a:gd name="connsiteX3" fmla="*/ 5311608 w 12185300"/>
              <a:gd name="connsiteY3" fmla="*/ 6858000 h 6858000"/>
              <a:gd name="connsiteX4" fmla="*/ 11322197 w 12185300"/>
              <a:gd name="connsiteY4" fmla="*/ 4 h 6858000"/>
              <a:gd name="connsiteX5" fmla="*/ 11322198 w 12185300"/>
              <a:gd name="connsiteY5" fmla="*/ 2 h 6858000"/>
              <a:gd name="connsiteX6" fmla="*/ 11322200 w 12185300"/>
              <a:gd name="connsiteY6" fmla="*/ 0 h 6858000"/>
              <a:gd name="connsiteX7" fmla="*/ 0 w 12185300"/>
              <a:gd name="connsiteY7" fmla="*/ 6858000 h 6858000"/>
              <a:gd name="connsiteX8" fmla="*/ 0 w 12185300"/>
              <a:gd name="connsiteY8" fmla="*/ 0 h 6858000"/>
              <a:gd name="connsiteX9" fmla="*/ 0 w 12185300"/>
              <a:gd name="connsiteY9" fmla="*/ 6858000 h 6858000"/>
              <a:gd name="connsiteX0" fmla="*/ 6010592 w 6873692"/>
              <a:gd name="connsiteY0" fmla="*/ 0 h 6858000"/>
              <a:gd name="connsiteX1" fmla="*/ 6873692 w 6873692"/>
              <a:gd name="connsiteY1" fmla="*/ 0 h 6858000"/>
              <a:gd name="connsiteX2" fmla="*/ 6873692 w 6873692"/>
              <a:gd name="connsiteY2" fmla="*/ 6858000 h 6858000"/>
              <a:gd name="connsiteX3" fmla="*/ 0 w 6873692"/>
              <a:gd name="connsiteY3" fmla="*/ 6858000 h 6858000"/>
              <a:gd name="connsiteX4" fmla="*/ 6010589 w 6873692"/>
              <a:gd name="connsiteY4" fmla="*/ 4 h 6858000"/>
              <a:gd name="connsiteX5" fmla="*/ 6010590 w 6873692"/>
              <a:gd name="connsiteY5" fmla="*/ 2 h 6858000"/>
              <a:gd name="connsiteX6" fmla="*/ 6010592 w 6873692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73692" h="6858000">
                <a:moveTo>
                  <a:pt x="6010592" y="0"/>
                </a:moveTo>
                <a:lnTo>
                  <a:pt x="6873692" y="0"/>
                </a:lnTo>
                <a:lnTo>
                  <a:pt x="6873692" y="6858000"/>
                </a:lnTo>
                <a:lnTo>
                  <a:pt x="0" y="6858000"/>
                </a:lnTo>
                <a:lnTo>
                  <a:pt x="6010589" y="4"/>
                </a:lnTo>
                <a:cubicBezTo>
                  <a:pt x="6010589" y="3"/>
                  <a:pt x="6010590" y="3"/>
                  <a:pt x="6010590" y="2"/>
                </a:cubicBezTo>
                <a:lnTo>
                  <a:pt x="6010592" y="0"/>
                </a:lnTo>
                <a:close/>
              </a:path>
            </a:pathLst>
          </a:cu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A7B8B125-A98E-403C-9A7F-494FF789C2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00" y="0"/>
            <a:ext cx="11322200" cy="6858000"/>
          </a:xfrm>
          <a:custGeom>
            <a:avLst/>
            <a:gdLst>
              <a:gd name="connsiteX0" fmla="*/ 0 w 11593823"/>
              <a:gd name="connsiteY0" fmla="*/ 0 h 6858000"/>
              <a:gd name="connsiteX1" fmla="*/ 2155010 w 11593823"/>
              <a:gd name="connsiteY1" fmla="*/ 0 h 6858000"/>
              <a:gd name="connsiteX2" fmla="*/ 4676142 w 11593823"/>
              <a:gd name="connsiteY2" fmla="*/ 0 h 6858000"/>
              <a:gd name="connsiteX3" fmla="*/ 4806770 w 11593823"/>
              <a:gd name="connsiteY3" fmla="*/ 0 h 6858000"/>
              <a:gd name="connsiteX4" fmla="*/ 4806770 w 11593823"/>
              <a:gd name="connsiteY4" fmla="*/ 2 h 6858000"/>
              <a:gd name="connsiteX5" fmla="*/ 9092864 w 11593823"/>
              <a:gd name="connsiteY5" fmla="*/ 2 h 6858000"/>
              <a:gd name="connsiteX6" fmla="*/ 9092866 w 11593823"/>
              <a:gd name="connsiteY6" fmla="*/ 0 h 6858000"/>
              <a:gd name="connsiteX7" fmla="*/ 11322200 w 11593823"/>
              <a:gd name="connsiteY7" fmla="*/ 0 h 6858000"/>
              <a:gd name="connsiteX8" fmla="*/ 11322198 w 11593823"/>
              <a:gd name="connsiteY8" fmla="*/ 2 h 6858000"/>
              <a:gd name="connsiteX9" fmla="*/ 11593823 w 11593823"/>
              <a:gd name="connsiteY9" fmla="*/ 2 h 6858000"/>
              <a:gd name="connsiteX10" fmla="*/ 11322197 w 11593823"/>
              <a:gd name="connsiteY10" fmla="*/ 4 h 6858000"/>
              <a:gd name="connsiteX11" fmla="*/ 5311608 w 11593823"/>
              <a:gd name="connsiteY11" fmla="*/ 6858000 h 6858000"/>
              <a:gd name="connsiteX12" fmla="*/ 5288856 w 11593823"/>
              <a:gd name="connsiteY12" fmla="*/ 6858000 h 6858000"/>
              <a:gd name="connsiteX13" fmla="*/ 4806770 w 11593823"/>
              <a:gd name="connsiteY13" fmla="*/ 6858000 h 6858000"/>
              <a:gd name="connsiteX14" fmla="*/ 4676142 w 11593823"/>
              <a:gd name="connsiteY14" fmla="*/ 6858000 h 6858000"/>
              <a:gd name="connsiteX15" fmla="*/ 3082273 w 11593823"/>
              <a:gd name="connsiteY15" fmla="*/ 6858000 h 6858000"/>
              <a:gd name="connsiteX16" fmla="*/ 2625273 w 11593823"/>
              <a:gd name="connsiteY16" fmla="*/ 6858000 h 6858000"/>
              <a:gd name="connsiteX17" fmla="*/ 2155010 w 11593823"/>
              <a:gd name="connsiteY17" fmla="*/ 6858000 h 6858000"/>
              <a:gd name="connsiteX18" fmla="*/ 0 w 11593823"/>
              <a:gd name="connsiteY18" fmla="*/ 6858000 h 6858000"/>
              <a:gd name="connsiteX0" fmla="*/ 0 w 11593823"/>
              <a:gd name="connsiteY0" fmla="*/ 0 h 6858000"/>
              <a:gd name="connsiteX1" fmla="*/ 2155010 w 11593823"/>
              <a:gd name="connsiteY1" fmla="*/ 0 h 6858000"/>
              <a:gd name="connsiteX2" fmla="*/ 4676142 w 11593823"/>
              <a:gd name="connsiteY2" fmla="*/ 0 h 6858000"/>
              <a:gd name="connsiteX3" fmla="*/ 4806770 w 11593823"/>
              <a:gd name="connsiteY3" fmla="*/ 0 h 6858000"/>
              <a:gd name="connsiteX4" fmla="*/ 4806770 w 11593823"/>
              <a:gd name="connsiteY4" fmla="*/ 2 h 6858000"/>
              <a:gd name="connsiteX5" fmla="*/ 9092864 w 11593823"/>
              <a:gd name="connsiteY5" fmla="*/ 2 h 6858000"/>
              <a:gd name="connsiteX6" fmla="*/ 11322200 w 11593823"/>
              <a:gd name="connsiteY6" fmla="*/ 0 h 6858000"/>
              <a:gd name="connsiteX7" fmla="*/ 11322198 w 11593823"/>
              <a:gd name="connsiteY7" fmla="*/ 2 h 6858000"/>
              <a:gd name="connsiteX8" fmla="*/ 11593823 w 11593823"/>
              <a:gd name="connsiteY8" fmla="*/ 2 h 6858000"/>
              <a:gd name="connsiteX9" fmla="*/ 11322197 w 11593823"/>
              <a:gd name="connsiteY9" fmla="*/ 4 h 6858000"/>
              <a:gd name="connsiteX10" fmla="*/ 5311608 w 11593823"/>
              <a:gd name="connsiteY10" fmla="*/ 6858000 h 6858000"/>
              <a:gd name="connsiteX11" fmla="*/ 5288856 w 11593823"/>
              <a:gd name="connsiteY11" fmla="*/ 6858000 h 6858000"/>
              <a:gd name="connsiteX12" fmla="*/ 4806770 w 11593823"/>
              <a:gd name="connsiteY12" fmla="*/ 6858000 h 6858000"/>
              <a:gd name="connsiteX13" fmla="*/ 4676142 w 11593823"/>
              <a:gd name="connsiteY13" fmla="*/ 6858000 h 6858000"/>
              <a:gd name="connsiteX14" fmla="*/ 3082273 w 11593823"/>
              <a:gd name="connsiteY14" fmla="*/ 6858000 h 6858000"/>
              <a:gd name="connsiteX15" fmla="*/ 2625273 w 11593823"/>
              <a:gd name="connsiteY15" fmla="*/ 6858000 h 6858000"/>
              <a:gd name="connsiteX16" fmla="*/ 2155010 w 11593823"/>
              <a:gd name="connsiteY16" fmla="*/ 6858000 h 6858000"/>
              <a:gd name="connsiteX17" fmla="*/ 0 w 11593823"/>
              <a:gd name="connsiteY17" fmla="*/ 6858000 h 6858000"/>
              <a:gd name="connsiteX18" fmla="*/ 0 w 11593823"/>
              <a:gd name="connsiteY18" fmla="*/ 0 h 6858000"/>
              <a:gd name="connsiteX0" fmla="*/ 0 w 11593823"/>
              <a:gd name="connsiteY0" fmla="*/ 0 h 6858000"/>
              <a:gd name="connsiteX1" fmla="*/ 2155010 w 11593823"/>
              <a:gd name="connsiteY1" fmla="*/ 0 h 6858000"/>
              <a:gd name="connsiteX2" fmla="*/ 4676142 w 11593823"/>
              <a:gd name="connsiteY2" fmla="*/ 0 h 6858000"/>
              <a:gd name="connsiteX3" fmla="*/ 4806770 w 11593823"/>
              <a:gd name="connsiteY3" fmla="*/ 0 h 6858000"/>
              <a:gd name="connsiteX4" fmla="*/ 4806770 w 11593823"/>
              <a:gd name="connsiteY4" fmla="*/ 2 h 6858000"/>
              <a:gd name="connsiteX5" fmla="*/ 11322200 w 11593823"/>
              <a:gd name="connsiteY5" fmla="*/ 0 h 6858000"/>
              <a:gd name="connsiteX6" fmla="*/ 11322198 w 11593823"/>
              <a:gd name="connsiteY6" fmla="*/ 2 h 6858000"/>
              <a:gd name="connsiteX7" fmla="*/ 11593823 w 11593823"/>
              <a:gd name="connsiteY7" fmla="*/ 2 h 6858000"/>
              <a:gd name="connsiteX8" fmla="*/ 11322197 w 11593823"/>
              <a:gd name="connsiteY8" fmla="*/ 4 h 6858000"/>
              <a:gd name="connsiteX9" fmla="*/ 5311608 w 11593823"/>
              <a:gd name="connsiteY9" fmla="*/ 6858000 h 6858000"/>
              <a:gd name="connsiteX10" fmla="*/ 5288856 w 11593823"/>
              <a:gd name="connsiteY10" fmla="*/ 6858000 h 6858000"/>
              <a:gd name="connsiteX11" fmla="*/ 4806770 w 11593823"/>
              <a:gd name="connsiteY11" fmla="*/ 6858000 h 6858000"/>
              <a:gd name="connsiteX12" fmla="*/ 4676142 w 11593823"/>
              <a:gd name="connsiteY12" fmla="*/ 6858000 h 6858000"/>
              <a:gd name="connsiteX13" fmla="*/ 3082273 w 11593823"/>
              <a:gd name="connsiteY13" fmla="*/ 6858000 h 6858000"/>
              <a:gd name="connsiteX14" fmla="*/ 2625273 w 11593823"/>
              <a:gd name="connsiteY14" fmla="*/ 6858000 h 6858000"/>
              <a:gd name="connsiteX15" fmla="*/ 2155010 w 11593823"/>
              <a:gd name="connsiteY15" fmla="*/ 6858000 h 6858000"/>
              <a:gd name="connsiteX16" fmla="*/ 0 w 11593823"/>
              <a:gd name="connsiteY16" fmla="*/ 6858000 h 6858000"/>
              <a:gd name="connsiteX17" fmla="*/ 0 w 11593823"/>
              <a:gd name="connsiteY17" fmla="*/ 0 h 6858000"/>
              <a:gd name="connsiteX0" fmla="*/ 0 w 11593823"/>
              <a:gd name="connsiteY0" fmla="*/ 0 h 6858000"/>
              <a:gd name="connsiteX1" fmla="*/ 2155010 w 11593823"/>
              <a:gd name="connsiteY1" fmla="*/ 0 h 6858000"/>
              <a:gd name="connsiteX2" fmla="*/ 4806770 w 11593823"/>
              <a:gd name="connsiteY2" fmla="*/ 0 h 6858000"/>
              <a:gd name="connsiteX3" fmla="*/ 4806770 w 11593823"/>
              <a:gd name="connsiteY3" fmla="*/ 2 h 6858000"/>
              <a:gd name="connsiteX4" fmla="*/ 11322200 w 11593823"/>
              <a:gd name="connsiteY4" fmla="*/ 0 h 6858000"/>
              <a:gd name="connsiteX5" fmla="*/ 11322198 w 11593823"/>
              <a:gd name="connsiteY5" fmla="*/ 2 h 6858000"/>
              <a:gd name="connsiteX6" fmla="*/ 11593823 w 11593823"/>
              <a:gd name="connsiteY6" fmla="*/ 2 h 6858000"/>
              <a:gd name="connsiteX7" fmla="*/ 11322197 w 11593823"/>
              <a:gd name="connsiteY7" fmla="*/ 4 h 6858000"/>
              <a:gd name="connsiteX8" fmla="*/ 5311608 w 11593823"/>
              <a:gd name="connsiteY8" fmla="*/ 6858000 h 6858000"/>
              <a:gd name="connsiteX9" fmla="*/ 5288856 w 11593823"/>
              <a:gd name="connsiteY9" fmla="*/ 6858000 h 6858000"/>
              <a:gd name="connsiteX10" fmla="*/ 4806770 w 11593823"/>
              <a:gd name="connsiteY10" fmla="*/ 6858000 h 6858000"/>
              <a:gd name="connsiteX11" fmla="*/ 4676142 w 11593823"/>
              <a:gd name="connsiteY11" fmla="*/ 6858000 h 6858000"/>
              <a:gd name="connsiteX12" fmla="*/ 3082273 w 11593823"/>
              <a:gd name="connsiteY12" fmla="*/ 6858000 h 6858000"/>
              <a:gd name="connsiteX13" fmla="*/ 2625273 w 11593823"/>
              <a:gd name="connsiteY13" fmla="*/ 6858000 h 6858000"/>
              <a:gd name="connsiteX14" fmla="*/ 2155010 w 11593823"/>
              <a:gd name="connsiteY14" fmla="*/ 6858000 h 6858000"/>
              <a:gd name="connsiteX15" fmla="*/ 0 w 11593823"/>
              <a:gd name="connsiteY15" fmla="*/ 6858000 h 6858000"/>
              <a:gd name="connsiteX16" fmla="*/ 0 w 11593823"/>
              <a:gd name="connsiteY16" fmla="*/ 0 h 6858000"/>
              <a:gd name="connsiteX0" fmla="*/ 0 w 11593823"/>
              <a:gd name="connsiteY0" fmla="*/ 0 h 6858000"/>
              <a:gd name="connsiteX1" fmla="*/ 2155010 w 11593823"/>
              <a:gd name="connsiteY1" fmla="*/ 0 h 6858000"/>
              <a:gd name="connsiteX2" fmla="*/ 4806770 w 11593823"/>
              <a:gd name="connsiteY2" fmla="*/ 0 h 6858000"/>
              <a:gd name="connsiteX3" fmla="*/ 11322200 w 11593823"/>
              <a:gd name="connsiteY3" fmla="*/ 0 h 6858000"/>
              <a:gd name="connsiteX4" fmla="*/ 11322198 w 11593823"/>
              <a:gd name="connsiteY4" fmla="*/ 2 h 6858000"/>
              <a:gd name="connsiteX5" fmla="*/ 11593823 w 11593823"/>
              <a:gd name="connsiteY5" fmla="*/ 2 h 6858000"/>
              <a:gd name="connsiteX6" fmla="*/ 11322197 w 11593823"/>
              <a:gd name="connsiteY6" fmla="*/ 4 h 6858000"/>
              <a:gd name="connsiteX7" fmla="*/ 5311608 w 11593823"/>
              <a:gd name="connsiteY7" fmla="*/ 6858000 h 6858000"/>
              <a:gd name="connsiteX8" fmla="*/ 5288856 w 11593823"/>
              <a:gd name="connsiteY8" fmla="*/ 6858000 h 6858000"/>
              <a:gd name="connsiteX9" fmla="*/ 4806770 w 11593823"/>
              <a:gd name="connsiteY9" fmla="*/ 6858000 h 6858000"/>
              <a:gd name="connsiteX10" fmla="*/ 4676142 w 11593823"/>
              <a:gd name="connsiteY10" fmla="*/ 6858000 h 6858000"/>
              <a:gd name="connsiteX11" fmla="*/ 3082273 w 11593823"/>
              <a:gd name="connsiteY11" fmla="*/ 6858000 h 6858000"/>
              <a:gd name="connsiteX12" fmla="*/ 2625273 w 11593823"/>
              <a:gd name="connsiteY12" fmla="*/ 6858000 h 6858000"/>
              <a:gd name="connsiteX13" fmla="*/ 2155010 w 11593823"/>
              <a:gd name="connsiteY13" fmla="*/ 6858000 h 6858000"/>
              <a:gd name="connsiteX14" fmla="*/ 0 w 11593823"/>
              <a:gd name="connsiteY14" fmla="*/ 6858000 h 6858000"/>
              <a:gd name="connsiteX15" fmla="*/ 0 w 11593823"/>
              <a:gd name="connsiteY15" fmla="*/ 0 h 6858000"/>
              <a:gd name="connsiteX0" fmla="*/ 0 w 11593823"/>
              <a:gd name="connsiteY0" fmla="*/ 0 h 6858000"/>
              <a:gd name="connsiteX1" fmla="*/ 2155010 w 11593823"/>
              <a:gd name="connsiteY1" fmla="*/ 0 h 6858000"/>
              <a:gd name="connsiteX2" fmla="*/ 11322200 w 11593823"/>
              <a:gd name="connsiteY2" fmla="*/ 0 h 6858000"/>
              <a:gd name="connsiteX3" fmla="*/ 11322198 w 11593823"/>
              <a:gd name="connsiteY3" fmla="*/ 2 h 6858000"/>
              <a:gd name="connsiteX4" fmla="*/ 11593823 w 11593823"/>
              <a:gd name="connsiteY4" fmla="*/ 2 h 6858000"/>
              <a:gd name="connsiteX5" fmla="*/ 11322197 w 11593823"/>
              <a:gd name="connsiteY5" fmla="*/ 4 h 6858000"/>
              <a:gd name="connsiteX6" fmla="*/ 5311608 w 11593823"/>
              <a:gd name="connsiteY6" fmla="*/ 6858000 h 6858000"/>
              <a:gd name="connsiteX7" fmla="*/ 5288856 w 11593823"/>
              <a:gd name="connsiteY7" fmla="*/ 6858000 h 6858000"/>
              <a:gd name="connsiteX8" fmla="*/ 4806770 w 11593823"/>
              <a:gd name="connsiteY8" fmla="*/ 6858000 h 6858000"/>
              <a:gd name="connsiteX9" fmla="*/ 4676142 w 11593823"/>
              <a:gd name="connsiteY9" fmla="*/ 6858000 h 6858000"/>
              <a:gd name="connsiteX10" fmla="*/ 3082273 w 11593823"/>
              <a:gd name="connsiteY10" fmla="*/ 6858000 h 6858000"/>
              <a:gd name="connsiteX11" fmla="*/ 2625273 w 11593823"/>
              <a:gd name="connsiteY11" fmla="*/ 6858000 h 6858000"/>
              <a:gd name="connsiteX12" fmla="*/ 2155010 w 11593823"/>
              <a:gd name="connsiteY12" fmla="*/ 6858000 h 6858000"/>
              <a:gd name="connsiteX13" fmla="*/ 0 w 11593823"/>
              <a:gd name="connsiteY13" fmla="*/ 6858000 h 6858000"/>
              <a:gd name="connsiteX14" fmla="*/ 0 w 11593823"/>
              <a:gd name="connsiteY14" fmla="*/ 0 h 6858000"/>
              <a:gd name="connsiteX0" fmla="*/ 0 w 11593823"/>
              <a:gd name="connsiteY0" fmla="*/ 0 h 6858000"/>
              <a:gd name="connsiteX1" fmla="*/ 11322200 w 11593823"/>
              <a:gd name="connsiteY1" fmla="*/ 0 h 6858000"/>
              <a:gd name="connsiteX2" fmla="*/ 11322198 w 11593823"/>
              <a:gd name="connsiteY2" fmla="*/ 2 h 6858000"/>
              <a:gd name="connsiteX3" fmla="*/ 11593823 w 11593823"/>
              <a:gd name="connsiteY3" fmla="*/ 2 h 6858000"/>
              <a:gd name="connsiteX4" fmla="*/ 11322197 w 11593823"/>
              <a:gd name="connsiteY4" fmla="*/ 4 h 6858000"/>
              <a:gd name="connsiteX5" fmla="*/ 5311608 w 11593823"/>
              <a:gd name="connsiteY5" fmla="*/ 6858000 h 6858000"/>
              <a:gd name="connsiteX6" fmla="*/ 5288856 w 11593823"/>
              <a:gd name="connsiteY6" fmla="*/ 6858000 h 6858000"/>
              <a:gd name="connsiteX7" fmla="*/ 4806770 w 11593823"/>
              <a:gd name="connsiteY7" fmla="*/ 6858000 h 6858000"/>
              <a:gd name="connsiteX8" fmla="*/ 4676142 w 11593823"/>
              <a:gd name="connsiteY8" fmla="*/ 6858000 h 6858000"/>
              <a:gd name="connsiteX9" fmla="*/ 3082273 w 11593823"/>
              <a:gd name="connsiteY9" fmla="*/ 6858000 h 6858000"/>
              <a:gd name="connsiteX10" fmla="*/ 2625273 w 11593823"/>
              <a:gd name="connsiteY10" fmla="*/ 6858000 h 6858000"/>
              <a:gd name="connsiteX11" fmla="*/ 2155010 w 11593823"/>
              <a:gd name="connsiteY11" fmla="*/ 6858000 h 6858000"/>
              <a:gd name="connsiteX12" fmla="*/ 0 w 11593823"/>
              <a:gd name="connsiteY12" fmla="*/ 6858000 h 6858000"/>
              <a:gd name="connsiteX13" fmla="*/ 0 w 11593823"/>
              <a:gd name="connsiteY13" fmla="*/ 0 h 6858000"/>
              <a:gd name="connsiteX0" fmla="*/ 0 w 11593823"/>
              <a:gd name="connsiteY0" fmla="*/ 0 h 6858000"/>
              <a:gd name="connsiteX1" fmla="*/ 11322200 w 11593823"/>
              <a:gd name="connsiteY1" fmla="*/ 0 h 6858000"/>
              <a:gd name="connsiteX2" fmla="*/ 11322198 w 11593823"/>
              <a:gd name="connsiteY2" fmla="*/ 2 h 6858000"/>
              <a:gd name="connsiteX3" fmla="*/ 11593823 w 11593823"/>
              <a:gd name="connsiteY3" fmla="*/ 2 h 6858000"/>
              <a:gd name="connsiteX4" fmla="*/ 11322197 w 11593823"/>
              <a:gd name="connsiteY4" fmla="*/ 4 h 6858000"/>
              <a:gd name="connsiteX5" fmla="*/ 5311608 w 11593823"/>
              <a:gd name="connsiteY5" fmla="*/ 6858000 h 6858000"/>
              <a:gd name="connsiteX6" fmla="*/ 5288856 w 11593823"/>
              <a:gd name="connsiteY6" fmla="*/ 6858000 h 6858000"/>
              <a:gd name="connsiteX7" fmla="*/ 4806770 w 11593823"/>
              <a:gd name="connsiteY7" fmla="*/ 6858000 h 6858000"/>
              <a:gd name="connsiteX8" fmla="*/ 4676142 w 11593823"/>
              <a:gd name="connsiteY8" fmla="*/ 6858000 h 6858000"/>
              <a:gd name="connsiteX9" fmla="*/ 2625273 w 11593823"/>
              <a:gd name="connsiteY9" fmla="*/ 6858000 h 6858000"/>
              <a:gd name="connsiteX10" fmla="*/ 2155010 w 11593823"/>
              <a:gd name="connsiteY10" fmla="*/ 6858000 h 6858000"/>
              <a:gd name="connsiteX11" fmla="*/ 0 w 11593823"/>
              <a:gd name="connsiteY11" fmla="*/ 6858000 h 6858000"/>
              <a:gd name="connsiteX12" fmla="*/ 0 w 11593823"/>
              <a:gd name="connsiteY12" fmla="*/ 0 h 6858000"/>
              <a:gd name="connsiteX0" fmla="*/ 0 w 11593823"/>
              <a:gd name="connsiteY0" fmla="*/ 0 h 6858000"/>
              <a:gd name="connsiteX1" fmla="*/ 11322200 w 11593823"/>
              <a:gd name="connsiteY1" fmla="*/ 0 h 6858000"/>
              <a:gd name="connsiteX2" fmla="*/ 11322198 w 11593823"/>
              <a:gd name="connsiteY2" fmla="*/ 2 h 6858000"/>
              <a:gd name="connsiteX3" fmla="*/ 11593823 w 11593823"/>
              <a:gd name="connsiteY3" fmla="*/ 2 h 6858000"/>
              <a:gd name="connsiteX4" fmla="*/ 11322197 w 11593823"/>
              <a:gd name="connsiteY4" fmla="*/ 4 h 6858000"/>
              <a:gd name="connsiteX5" fmla="*/ 5311608 w 11593823"/>
              <a:gd name="connsiteY5" fmla="*/ 6858000 h 6858000"/>
              <a:gd name="connsiteX6" fmla="*/ 5288856 w 11593823"/>
              <a:gd name="connsiteY6" fmla="*/ 6858000 h 6858000"/>
              <a:gd name="connsiteX7" fmla="*/ 4806770 w 11593823"/>
              <a:gd name="connsiteY7" fmla="*/ 6858000 h 6858000"/>
              <a:gd name="connsiteX8" fmla="*/ 4676142 w 11593823"/>
              <a:gd name="connsiteY8" fmla="*/ 6858000 h 6858000"/>
              <a:gd name="connsiteX9" fmla="*/ 2155010 w 11593823"/>
              <a:gd name="connsiteY9" fmla="*/ 6858000 h 6858000"/>
              <a:gd name="connsiteX10" fmla="*/ 0 w 11593823"/>
              <a:gd name="connsiteY10" fmla="*/ 6858000 h 6858000"/>
              <a:gd name="connsiteX11" fmla="*/ 0 w 11593823"/>
              <a:gd name="connsiteY11" fmla="*/ 0 h 6858000"/>
              <a:gd name="connsiteX0" fmla="*/ 0 w 11593823"/>
              <a:gd name="connsiteY0" fmla="*/ 0 h 6858000"/>
              <a:gd name="connsiteX1" fmla="*/ 11322200 w 11593823"/>
              <a:gd name="connsiteY1" fmla="*/ 0 h 6858000"/>
              <a:gd name="connsiteX2" fmla="*/ 11322198 w 11593823"/>
              <a:gd name="connsiteY2" fmla="*/ 2 h 6858000"/>
              <a:gd name="connsiteX3" fmla="*/ 11593823 w 11593823"/>
              <a:gd name="connsiteY3" fmla="*/ 2 h 6858000"/>
              <a:gd name="connsiteX4" fmla="*/ 11322197 w 11593823"/>
              <a:gd name="connsiteY4" fmla="*/ 4 h 6858000"/>
              <a:gd name="connsiteX5" fmla="*/ 5311608 w 11593823"/>
              <a:gd name="connsiteY5" fmla="*/ 6858000 h 6858000"/>
              <a:gd name="connsiteX6" fmla="*/ 5288856 w 11593823"/>
              <a:gd name="connsiteY6" fmla="*/ 6858000 h 6858000"/>
              <a:gd name="connsiteX7" fmla="*/ 4806770 w 11593823"/>
              <a:gd name="connsiteY7" fmla="*/ 6858000 h 6858000"/>
              <a:gd name="connsiteX8" fmla="*/ 4676142 w 11593823"/>
              <a:gd name="connsiteY8" fmla="*/ 6858000 h 6858000"/>
              <a:gd name="connsiteX9" fmla="*/ 2155010 w 11593823"/>
              <a:gd name="connsiteY9" fmla="*/ 6858000 h 6858000"/>
              <a:gd name="connsiteX10" fmla="*/ 0 w 11593823"/>
              <a:gd name="connsiteY10" fmla="*/ 6858000 h 6858000"/>
              <a:gd name="connsiteX11" fmla="*/ 0 w 11593823"/>
              <a:gd name="connsiteY11" fmla="*/ 0 h 6858000"/>
              <a:gd name="connsiteX0" fmla="*/ 0 w 11593823"/>
              <a:gd name="connsiteY0" fmla="*/ 0 h 6858000"/>
              <a:gd name="connsiteX1" fmla="*/ 11322200 w 11593823"/>
              <a:gd name="connsiteY1" fmla="*/ 0 h 6858000"/>
              <a:gd name="connsiteX2" fmla="*/ 11322198 w 11593823"/>
              <a:gd name="connsiteY2" fmla="*/ 2 h 6858000"/>
              <a:gd name="connsiteX3" fmla="*/ 11593823 w 11593823"/>
              <a:gd name="connsiteY3" fmla="*/ 2 h 6858000"/>
              <a:gd name="connsiteX4" fmla="*/ 11322197 w 11593823"/>
              <a:gd name="connsiteY4" fmla="*/ 4 h 6858000"/>
              <a:gd name="connsiteX5" fmla="*/ 5311608 w 11593823"/>
              <a:gd name="connsiteY5" fmla="*/ 6858000 h 6858000"/>
              <a:gd name="connsiteX6" fmla="*/ 5288856 w 11593823"/>
              <a:gd name="connsiteY6" fmla="*/ 6858000 h 6858000"/>
              <a:gd name="connsiteX7" fmla="*/ 4806770 w 11593823"/>
              <a:gd name="connsiteY7" fmla="*/ 6858000 h 6858000"/>
              <a:gd name="connsiteX8" fmla="*/ 4676142 w 11593823"/>
              <a:gd name="connsiteY8" fmla="*/ 6858000 h 6858000"/>
              <a:gd name="connsiteX9" fmla="*/ 0 w 11593823"/>
              <a:gd name="connsiteY9" fmla="*/ 6858000 h 6858000"/>
              <a:gd name="connsiteX10" fmla="*/ 0 w 11593823"/>
              <a:gd name="connsiteY10" fmla="*/ 0 h 6858000"/>
              <a:gd name="connsiteX0" fmla="*/ 0 w 11593823"/>
              <a:gd name="connsiteY0" fmla="*/ 0 h 6858000"/>
              <a:gd name="connsiteX1" fmla="*/ 11322200 w 11593823"/>
              <a:gd name="connsiteY1" fmla="*/ 0 h 6858000"/>
              <a:gd name="connsiteX2" fmla="*/ 11322198 w 11593823"/>
              <a:gd name="connsiteY2" fmla="*/ 2 h 6858000"/>
              <a:gd name="connsiteX3" fmla="*/ 11593823 w 11593823"/>
              <a:gd name="connsiteY3" fmla="*/ 2 h 6858000"/>
              <a:gd name="connsiteX4" fmla="*/ 11322197 w 11593823"/>
              <a:gd name="connsiteY4" fmla="*/ 4 h 6858000"/>
              <a:gd name="connsiteX5" fmla="*/ 5311608 w 11593823"/>
              <a:gd name="connsiteY5" fmla="*/ 6858000 h 6858000"/>
              <a:gd name="connsiteX6" fmla="*/ 5288856 w 11593823"/>
              <a:gd name="connsiteY6" fmla="*/ 6858000 h 6858000"/>
              <a:gd name="connsiteX7" fmla="*/ 4676142 w 11593823"/>
              <a:gd name="connsiteY7" fmla="*/ 6858000 h 6858000"/>
              <a:gd name="connsiteX8" fmla="*/ 0 w 11593823"/>
              <a:gd name="connsiteY8" fmla="*/ 6858000 h 6858000"/>
              <a:gd name="connsiteX9" fmla="*/ 0 w 11593823"/>
              <a:gd name="connsiteY9" fmla="*/ 0 h 6858000"/>
              <a:gd name="connsiteX0" fmla="*/ 0 w 11593823"/>
              <a:gd name="connsiteY0" fmla="*/ 0 h 6858000"/>
              <a:gd name="connsiteX1" fmla="*/ 11322200 w 11593823"/>
              <a:gd name="connsiteY1" fmla="*/ 0 h 6858000"/>
              <a:gd name="connsiteX2" fmla="*/ 11322198 w 11593823"/>
              <a:gd name="connsiteY2" fmla="*/ 2 h 6858000"/>
              <a:gd name="connsiteX3" fmla="*/ 11593823 w 11593823"/>
              <a:gd name="connsiteY3" fmla="*/ 2 h 6858000"/>
              <a:gd name="connsiteX4" fmla="*/ 11322197 w 11593823"/>
              <a:gd name="connsiteY4" fmla="*/ 4 h 6858000"/>
              <a:gd name="connsiteX5" fmla="*/ 5311608 w 11593823"/>
              <a:gd name="connsiteY5" fmla="*/ 6858000 h 6858000"/>
              <a:gd name="connsiteX6" fmla="*/ 5288856 w 11593823"/>
              <a:gd name="connsiteY6" fmla="*/ 6858000 h 6858000"/>
              <a:gd name="connsiteX7" fmla="*/ 0 w 11593823"/>
              <a:gd name="connsiteY7" fmla="*/ 6858000 h 6858000"/>
              <a:gd name="connsiteX8" fmla="*/ 0 w 11593823"/>
              <a:gd name="connsiteY8" fmla="*/ 0 h 6858000"/>
              <a:gd name="connsiteX0" fmla="*/ 0 w 11593823"/>
              <a:gd name="connsiteY0" fmla="*/ 0 h 6858000"/>
              <a:gd name="connsiteX1" fmla="*/ 11322200 w 11593823"/>
              <a:gd name="connsiteY1" fmla="*/ 0 h 6858000"/>
              <a:gd name="connsiteX2" fmla="*/ 11322198 w 11593823"/>
              <a:gd name="connsiteY2" fmla="*/ 2 h 6858000"/>
              <a:gd name="connsiteX3" fmla="*/ 11593823 w 11593823"/>
              <a:gd name="connsiteY3" fmla="*/ 2 h 6858000"/>
              <a:gd name="connsiteX4" fmla="*/ 11322197 w 11593823"/>
              <a:gd name="connsiteY4" fmla="*/ 4 h 6858000"/>
              <a:gd name="connsiteX5" fmla="*/ 5311608 w 11593823"/>
              <a:gd name="connsiteY5" fmla="*/ 6858000 h 6858000"/>
              <a:gd name="connsiteX6" fmla="*/ 0 w 11593823"/>
              <a:gd name="connsiteY6" fmla="*/ 6858000 h 6858000"/>
              <a:gd name="connsiteX7" fmla="*/ 0 w 11593823"/>
              <a:gd name="connsiteY7" fmla="*/ 0 h 6858000"/>
              <a:gd name="connsiteX0" fmla="*/ 0 w 11322200"/>
              <a:gd name="connsiteY0" fmla="*/ 0 h 6858000"/>
              <a:gd name="connsiteX1" fmla="*/ 11322200 w 11322200"/>
              <a:gd name="connsiteY1" fmla="*/ 0 h 6858000"/>
              <a:gd name="connsiteX2" fmla="*/ 11322198 w 11322200"/>
              <a:gd name="connsiteY2" fmla="*/ 2 h 6858000"/>
              <a:gd name="connsiteX3" fmla="*/ 11322197 w 11322200"/>
              <a:gd name="connsiteY3" fmla="*/ 4 h 6858000"/>
              <a:gd name="connsiteX4" fmla="*/ 5311608 w 11322200"/>
              <a:gd name="connsiteY4" fmla="*/ 6858000 h 6858000"/>
              <a:gd name="connsiteX5" fmla="*/ 0 w 11322200"/>
              <a:gd name="connsiteY5" fmla="*/ 6858000 h 6858000"/>
              <a:gd name="connsiteX6" fmla="*/ 0 w 11322200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322200" h="6858000">
                <a:moveTo>
                  <a:pt x="0" y="0"/>
                </a:moveTo>
                <a:lnTo>
                  <a:pt x="11322200" y="0"/>
                </a:lnTo>
                <a:lnTo>
                  <a:pt x="11322198" y="2"/>
                </a:lnTo>
                <a:cubicBezTo>
                  <a:pt x="11322198" y="3"/>
                  <a:pt x="11322197" y="3"/>
                  <a:pt x="11322197" y="4"/>
                </a:cubicBezTo>
                <a:lnTo>
                  <a:pt x="5311608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A9C4E7D-3908-51A6-101C-927ED28CBC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l="6359" r="34505" b="-1"/>
          <a:stretch/>
        </p:blipFill>
        <p:spPr>
          <a:xfrm>
            <a:off x="5318308" y="10"/>
            <a:ext cx="6873692" cy="6857990"/>
          </a:xfrm>
          <a:custGeom>
            <a:avLst/>
            <a:gdLst/>
            <a:ahLst/>
            <a:cxnLst/>
            <a:rect l="l" t="t" r="r" b="b"/>
            <a:pathLst>
              <a:path w="6873692" h="6858000">
                <a:moveTo>
                  <a:pt x="6010592" y="0"/>
                </a:moveTo>
                <a:lnTo>
                  <a:pt x="6873692" y="0"/>
                </a:lnTo>
                <a:lnTo>
                  <a:pt x="6873692" y="6858000"/>
                </a:lnTo>
                <a:lnTo>
                  <a:pt x="0" y="6858000"/>
                </a:lnTo>
                <a:lnTo>
                  <a:pt x="6010589" y="4"/>
                </a:lnTo>
                <a:cubicBezTo>
                  <a:pt x="6010589" y="3"/>
                  <a:pt x="6010590" y="3"/>
                  <a:pt x="6010590" y="2"/>
                </a:cubicBezTo>
                <a:close/>
              </a:path>
            </a:pathLst>
          </a:cu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00309FDF-BE25-28C8-BBAF-43FDFB0979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4604" y="1706333"/>
            <a:ext cx="7323046" cy="3238465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ko-KR" sz="5100" dirty="0"/>
              <a:t>Value Management</a:t>
            </a:r>
            <a:br>
              <a:rPr lang="en-US" altLang="ko-KR" sz="5100" dirty="0"/>
            </a:br>
            <a:r>
              <a:rPr lang="ko-KR" altLang="en-US" sz="5100" dirty="0"/>
              <a:t>기업간의 협업을 위한  </a:t>
            </a:r>
            <a:r>
              <a:rPr lang="en-US" altLang="ko-KR" sz="5100" dirty="0"/>
              <a:t>AWS WEB </a:t>
            </a:r>
            <a:r>
              <a:rPr lang="ko-KR" altLang="en-US" sz="5100" dirty="0"/>
              <a:t>환경 구성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5E3911B-D5C4-9381-C5D5-2A2DA1C985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66270" y="6432067"/>
            <a:ext cx="4888684" cy="468831"/>
          </a:xfrm>
        </p:spPr>
        <p:txBody>
          <a:bodyPr anchor="t">
            <a:normAutofit lnSpcReduction="10000"/>
          </a:bodyPr>
          <a:lstStyle/>
          <a:p>
            <a:r>
              <a:rPr lang="en-US" altLang="ko-KR" dirty="0"/>
              <a:t>Make</a:t>
            </a:r>
            <a:r>
              <a:rPr lang="ko-KR" altLang="en-US" dirty="0"/>
              <a:t> </a:t>
            </a:r>
            <a:r>
              <a:rPr lang="en-US" altLang="ko-KR" dirty="0"/>
              <a:t>by</a:t>
            </a:r>
            <a:r>
              <a:rPr lang="ko-KR" altLang="en-US" dirty="0"/>
              <a:t> </a:t>
            </a:r>
            <a:r>
              <a:rPr lang="en-US" altLang="ko-KR" dirty="0" err="1"/>
              <a:t>Soldesk</a:t>
            </a:r>
            <a:r>
              <a:rPr lang="en-US" altLang="ko-KR" dirty="0"/>
              <a:t> 501 </a:t>
            </a:r>
            <a:r>
              <a:rPr lang="ko-KR" altLang="en-US" dirty="0"/>
              <a:t>강의실 </a:t>
            </a:r>
            <a:r>
              <a:rPr lang="ko-KR" altLang="en-US" dirty="0" err="1"/>
              <a:t>최승범</a:t>
            </a:r>
            <a:endParaRPr lang="ko-KR" altLang="en-US" dirty="0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0B1C5DD-CB08-4407-9D12-CC2C42B047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88357" y="5151666"/>
            <a:ext cx="986064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61746A8-47C4-CE82-45B4-BE2DD686A6E4}"/>
              </a:ext>
            </a:extLst>
          </p:cNvPr>
          <p:cNvSpPr txBox="1"/>
          <p:nvPr/>
        </p:nvSpPr>
        <p:spPr>
          <a:xfrm>
            <a:off x="1188356" y="5151666"/>
            <a:ext cx="3358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기업간의 협업을 위한 모든 것</a:t>
            </a:r>
          </a:p>
        </p:txBody>
      </p:sp>
    </p:spTree>
    <p:extLst>
      <p:ext uri="{BB962C8B-B14F-4D97-AF65-F5344CB8AC3E}">
        <p14:creationId xmlns:p14="http://schemas.microsoft.com/office/powerpoint/2010/main" val="2774023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0AD2557-1AAA-7FED-8A09-20A068A5E0B9}"/>
              </a:ext>
            </a:extLst>
          </p:cNvPr>
          <p:cNvSpPr txBox="1"/>
          <p:nvPr/>
        </p:nvSpPr>
        <p:spPr>
          <a:xfrm>
            <a:off x="3617455" y="2951356"/>
            <a:ext cx="507222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dirty="0"/>
              <a:t>성공적인 협업</a:t>
            </a:r>
          </a:p>
        </p:txBody>
      </p:sp>
    </p:spTree>
    <p:extLst>
      <p:ext uri="{BB962C8B-B14F-4D97-AF65-F5344CB8AC3E}">
        <p14:creationId xmlns:p14="http://schemas.microsoft.com/office/powerpoint/2010/main" val="40469967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9">
            <a:extLst>
              <a:ext uri="{FF2B5EF4-FFF2-40B4-BE49-F238E27FC236}">
                <a16:creationId xmlns:a16="http://schemas.microsoft.com/office/drawing/2014/main" id="{54F20867-41B0-484D-9DA7-0FC742D31A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11">
            <a:extLst>
              <a:ext uri="{FF2B5EF4-FFF2-40B4-BE49-F238E27FC236}">
                <a16:creationId xmlns:a16="http://schemas.microsoft.com/office/drawing/2014/main" id="{E37FD100-AD6C-4FB9-B662-CC1C2F000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16497" y="1526602"/>
            <a:ext cx="4667254" cy="5330310"/>
          </a:xfrm>
          <a:custGeom>
            <a:avLst/>
            <a:gdLst>
              <a:gd name="connsiteX0" fmla="*/ 4667254 w 4667254"/>
              <a:gd name="connsiteY0" fmla="*/ 0 h 5325271"/>
              <a:gd name="connsiteX1" fmla="*/ 4667254 w 4667254"/>
              <a:gd name="connsiteY1" fmla="*/ 2543639 h 5325271"/>
              <a:gd name="connsiteX2" fmla="*/ 2229334 w 4667254"/>
              <a:gd name="connsiteY2" fmla="*/ 5325271 h 5325271"/>
              <a:gd name="connsiteX3" fmla="*/ 0 w 4667254"/>
              <a:gd name="connsiteY3" fmla="*/ 5325271 h 5325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67254" h="5325271">
                <a:moveTo>
                  <a:pt x="4667254" y="0"/>
                </a:moveTo>
                <a:lnTo>
                  <a:pt x="4667254" y="2543639"/>
                </a:lnTo>
                <a:lnTo>
                  <a:pt x="2229334" y="5325271"/>
                </a:lnTo>
                <a:lnTo>
                  <a:pt x="0" y="5325271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0249902-6C42-4139-A46F-ADF022B8C1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33837" y="6172200"/>
            <a:ext cx="976063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6A8750D-B154-C5A2-9985-4452DE2DDA7F}"/>
              </a:ext>
            </a:extLst>
          </p:cNvPr>
          <p:cNvSpPr txBox="1"/>
          <p:nvPr/>
        </p:nvSpPr>
        <p:spPr>
          <a:xfrm>
            <a:off x="1039836" y="1353740"/>
            <a:ext cx="10148639" cy="4862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800" b="0" i="0" u="none" strike="noStrike" cap="none" normalizeH="0" baseline="0" dirty="0">
                <a:ln>
                  <a:noFill/>
                </a:ln>
                <a:effectLst/>
                <a:ea typeface="Noto Sans KR"/>
              </a:rPr>
              <a:t>다양하고 창의적인 아이디어를 끌어내기 위해 모든 참여자들의 발언권을 보장해야 하지만 정해진 시간이 지나면 반드시 결론을 내리고 실제 업무를 추진할 수 있어야 한다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effectLst/>
                <a:ea typeface="NBG"/>
              </a:rPr>
              <a:t>.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normalizeH="0" baseline="0" dirty="0">
                <a:ln>
                  <a:noFill/>
                </a:ln>
                <a:effectLst/>
                <a:ea typeface="NBG"/>
              </a:rPr>
              <a:t> </a:t>
            </a:r>
            <a:r>
              <a:rPr kumimoji="0" lang="ko-KR" altLang="en-US" sz="1800" b="0" i="0" u="none" strike="noStrike" cap="none" normalizeH="0" baseline="0" dirty="0">
                <a:ln>
                  <a:noFill/>
                </a:ln>
                <a:effectLst/>
                <a:ea typeface="Noto Sans KR"/>
              </a:rPr>
              <a:t>출신과 직급을 떠나 해당 협력 분야에 대해 가장 잘 아는 사람에게 의사결정 권한을 부여하는 것도 한 방법이다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effectLst/>
                <a:ea typeface="NBG"/>
              </a:rPr>
              <a:t>.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1100" b="0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800" b="0" i="0" u="none" strike="noStrike" cap="none" normalizeH="0" baseline="0" dirty="0">
                <a:ln>
                  <a:noFill/>
                </a:ln>
                <a:effectLst/>
                <a:ea typeface="Noto Sans KR"/>
              </a:rPr>
              <a:t>협업에 투입하는 인력의 역량 수준과 다양성 확보도 중요합니다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effectLst/>
                <a:ea typeface="NBG"/>
              </a:rPr>
              <a:t>. </a:t>
            </a:r>
            <a:r>
              <a:rPr kumimoji="0" lang="ko-KR" altLang="en-US" sz="1800" b="0" i="0" u="none" strike="noStrike" cap="none" normalizeH="0" baseline="0" dirty="0">
                <a:ln>
                  <a:noFill/>
                </a:ln>
                <a:effectLst/>
                <a:ea typeface="Noto Sans KR"/>
              </a:rPr>
              <a:t>다른 </a:t>
            </a:r>
            <a:r>
              <a:rPr kumimoji="0" lang="ko-KR" altLang="en-US" sz="1800" b="0" i="0" u="none" strike="noStrike" cap="none" normalizeH="0" baseline="0" dirty="0" err="1">
                <a:ln>
                  <a:noFill/>
                </a:ln>
                <a:effectLst/>
                <a:ea typeface="Noto Sans KR"/>
              </a:rPr>
              <a:t>임원들과의</a:t>
            </a:r>
            <a:r>
              <a:rPr kumimoji="0" lang="ko-KR" altLang="en-US" sz="1800" b="0" i="0" u="none" strike="noStrike" cap="none" normalizeH="0" baseline="0" dirty="0">
                <a:ln>
                  <a:noFill/>
                </a:ln>
                <a:effectLst/>
                <a:ea typeface="Noto Sans KR"/>
              </a:rPr>
              <a:t> 경쟁에서 밀려난 임원을 협업 리더로 참여시킨다면 성과에 악영향을 끼칠 뿐 아니라 제휴에 대한 진정성과 헌신성에 대해 상대방의 의구심을 살 수도 있다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effectLst/>
                <a:ea typeface="NBG"/>
              </a:rPr>
              <a:t>. </a:t>
            </a:r>
            <a:r>
              <a:rPr kumimoji="0" lang="ko-KR" altLang="en-US" sz="1800" b="0" i="0" u="none" strike="noStrike" cap="none" normalizeH="0" baseline="0" dirty="0" err="1">
                <a:ln>
                  <a:noFill/>
                </a:ln>
                <a:effectLst/>
                <a:ea typeface="Noto Sans KR"/>
              </a:rPr>
              <a:t>협업팀</a:t>
            </a:r>
            <a:r>
              <a:rPr kumimoji="0" lang="ko-KR" altLang="en-US" sz="1800" b="0" i="0" u="none" strike="noStrike" cap="none" normalizeH="0" baseline="0" dirty="0">
                <a:ln>
                  <a:noFill/>
                </a:ln>
                <a:effectLst/>
                <a:ea typeface="Noto Sans KR"/>
              </a:rPr>
              <a:t> 인력은 협업 성과를 극대화하면서도 상대방의 지식과 역량을 흡수할 수 있도록 해당 분야에 대한 전문성과 다양한 경험을 갖춘 사람들로 구성해야 </a:t>
            </a:r>
            <a:r>
              <a:rPr lang="ko-KR" altLang="en-US" dirty="0">
                <a:ea typeface="Noto Sans KR"/>
              </a:rPr>
              <a:t>한</a:t>
            </a:r>
            <a:r>
              <a:rPr kumimoji="0" lang="ko-KR" altLang="en-US" sz="1800" b="0" i="0" u="none" strike="noStrike" cap="none" normalizeH="0" baseline="0" dirty="0">
                <a:ln>
                  <a:noFill/>
                </a:ln>
                <a:effectLst/>
                <a:ea typeface="Noto Sans KR"/>
              </a:rPr>
              <a:t>다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effectLst/>
                <a:ea typeface="NBG"/>
              </a:rPr>
              <a:t>.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1100" b="0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800" b="0" i="0" u="none" strike="noStrike" cap="none" normalizeH="0" baseline="0" dirty="0">
                <a:ln>
                  <a:noFill/>
                </a:ln>
                <a:effectLst/>
                <a:ea typeface="Noto Sans KR"/>
              </a:rPr>
              <a:t>실제 협력을 시작하기 전에 협력의 절차와 의사결정 구조에 대해 철저하고 치열하게 토의할 필요도 있다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effectLst/>
                <a:ea typeface="NBG"/>
              </a:rPr>
              <a:t>. </a:t>
            </a:r>
            <a:r>
              <a:rPr kumimoji="0" lang="ko-KR" altLang="en-US" sz="1800" b="0" i="0" u="none" strike="noStrike" cap="none" normalizeH="0" baseline="0" dirty="0">
                <a:ln>
                  <a:noFill/>
                </a:ln>
                <a:effectLst/>
                <a:ea typeface="Noto Sans KR"/>
              </a:rPr>
              <a:t>미리 세세한 업무 절차까지 정해 놓으면 실제 협력을 진행하는 동안 생길 수 있는 소모적인 논쟁을 피하고 현안에 빠르게 대응할 수 있다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effectLst/>
                <a:ea typeface="NBG"/>
              </a:rPr>
              <a:t>. 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800" b="0" i="0" u="none" strike="noStrike" cap="none" normalizeH="0" baseline="0" dirty="0">
                <a:ln>
                  <a:noFill/>
                </a:ln>
                <a:effectLst/>
                <a:ea typeface="Noto Sans KR"/>
              </a:rPr>
              <a:t>사전 토의를 통해 정보와 지식이 공유되면서 상호 신뢰가 형성되는 장점도 있다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effectLst/>
                <a:ea typeface="NBG"/>
              </a:rPr>
              <a:t>.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normalizeH="0" baseline="0" dirty="0">
                <a:ln>
                  <a:noFill/>
                </a:ln>
                <a:effectLst/>
                <a:ea typeface="NBG"/>
              </a:rPr>
              <a:t> </a:t>
            </a:r>
            <a:r>
              <a:rPr kumimoji="0" lang="ko-KR" altLang="en-US" sz="1800" b="0" i="0" u="none" strike="noStrike" cap="none" normalizeH="0" baseline="0" dirty="0">
                <a:ln>
                  <a:noFill/>
                </a:ln>
                <a:effectLst/>
                <a:ea typeface="Noto Sans KR"/>
              </a:rPr>
              <a:t>투명성과 상호 신뢰가 확보되면 협력의 정신이 고취되고 기회주의적 행동과 불법적 행위가 줄어들게 </a:t>
            </a:r>
            <a:r>
              <a:rPr lang="ko-KR" altLang="en-US" dirty="0">
                <a:ea typeface="Noto Sans KR"/>
              </a:rPr>
              <a:t>된</a:t>
            </a:r>
            <a:r>
              <a:rPr kumimoji="0" lang="ko-KR" altLang="en-US" sz="1800" b="0" i="0" u="none" strike="noStrike" cap="none" normalizeH="0" baseline="0" dirty="0">
                <a:ln>
                  <a:noFill/>
                </a:ln>
                <a:effectLst/>
                <a:ea typeface="Noto Sans KR"/>
              </a:rPr>
              <a:t>다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effectLst/>
                <a:ea typeface="NBG"/>
              </a:rPr>
              <a:t>. </a:t>
            </a:r>
            <a:r>
              <a:rPr kumimoji="0" lang="ko-KR" altLang="en-US" sz="1800" b="0" i="0" u="none" strike="noStrike" cap="none" normalizeH="0" baseline="0" dirty="0">
                <a:ln>
                  <a:noFill/>
                </a:ln>
                <a:effectLst/>
                <a:ea typeface="Noto Sans KR"/>
              </a:rPr>
              <a:t>이는 공식적인 조정과 통제 수단에 대한 의존도를 줄여 전체적인 관리 비용을 낮추고 돌발 상황에 대처하는 역량을 높이는 효과를 </a:t>
            </a:r>
            <a:r>
              <a:rPr lang="ko-KR" altLang="en-US" dirty="0">
                <a:ea typeface="Noto Sans KR"/>
              </a:rPr>
              <a:t>낸</a:t>
            </a:r>
            <a:r>
              <a:rPr kumimoji="0" lang="ko-KR" altLang="en-US" sz="1800" b="0" i="0" u="none" strike="noStrike" cap="none" normalizeH="0" baseline="0" dirty="0">
                <a:ln>
                  <a:noFill/>
                </a:ln>
                <a:effectLst/>
                <a:ea typeface="Noto Sans KR"/>
              </a:rPr>
              <a:t>다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effectLst/>
                <a:ea typeface="NBG"/>
              </a:rPr>
              <a:t>.</a:t>
            </a:r>
            <a:endParaRPr kumimoji="0" lang="en-US" altLang="ko-KR" sz="3200" b="0" i="0" u="none" strike="noStrike" cap="none" normalizeH="0" baseline="0" dirty="0">
              <a:ln>
                <a:noFill/>
              </a:ln>
              <a:effectLst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76F8DB-7753-EEE2-E909-A7AFE528DC39}"/>
              </a:ext>
            </a:extLst>
          </p:cNvPr>
          <p:cNvSpPr txBox="1"/>
          <p:nvPr/>
        </p:nvSpPr>
        <p:spPr>
          <a:xfrm>
            <a:off x="3559030" y="255470"/>
            <a:ext cx="507393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/>
              <a:t>성공적인 협업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202798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9">
            <a:extLst>
              <a:ext uri="{FF2B5EF4-FFF2-40B4-BE49-F238E27FC236}">
                <a16:creationId xmlns:a16="http://schemas.microsoft.com/office/drawing/2014/main" id="{54F20867-41B0-484D-9DA7-0FC742D31A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11">
            <a:extLst>
              <a:ext uri="{FF2B5EF4-FFF2-40B4-BE49-F238E27FC236}">
                <a16:creationId xmlns:a16="http://schemas.microsoft.com/office/drawing/2014/main" id="{E37FD100-AD6C-4FB9-B662-CC1C2F000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16497" y="1526602"/>
            <a:ext cx="4667254" cy="5330310"/>
          </a:xfrm>
          <a:custGeom>
            <a:avLst/>
            <a:gdLst>
              <a:gd name="connsiteX0" fmla="*/ 4667254 w 4667254"/>
              <a:gd name="connsiteY0" fmla="*/ 0 h 5325271"/>
              <a:gd name="connsiteX1" fmla="*/ 4667254 w 4667254"/>
              <a:gd name="connsiteY1" fmla="*/ 2543639 h 5325271"/>
              <a:gd name="connsiteX2" fmla="*/ 2229334 w 4667254"/>
              <a:gd name="connsiteY2" fmla="*/ 5325271 h 5325271"/>
              <a:gd name="connsiteX3" fmla="*/ 0 w 4667254"/>
              <a:gd name="connsiteY3" fmla="*/ 5325271 h 5325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67254" h="5325271">
                <a:moveTo>
                  <a:pt x="4667254" y="0"/>
                </a:moveTo>
                <a:lnTo>
                  <a:pt x="4667254" y="2543639"/>
                </a:lnTo>
                <a:lnTo>
                  <a:pt x="2229334" y="5325271"/>
                </a:lnTo>
                <a:lnTo>
                  <a:pt x="0" y="5325271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0249902-6C42-4139-A46F-ADF022B8C1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33837" y="6172200"/>
            <a:ext cx="976063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D676F8DB-7753-EEE2-E909-A7AFE528DC39}"/>
              </a:ext>
            </a:extLst>
          </p:cNvPr>
          <p:cNvSpPr txBox="1"/>
          <p:nvPr/>
        </p:nvSpPr>
        <p:spPr>
          <a:xfrm>
            <a:off x="3559030" y="255470"/>
            <a:ext cx="507393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/>
              <a:t>성공적인 협업</a:t>
            </a:r>
            <a:endParaRPr lang="ko-KR" altLang="en-US" dirty="0"/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ACFBC861-9D20-2B7B-2B04-554AE99BC7C2}"/>
              </a:ext>
            </a:extLst>
          </p:cNvPr>
          <p:cNvSpPr/>
          <p:nvPr/>
        </p:nvSpPr>
        <p:spPr>
          <a:xfrm>
            <a:off x="2365230" y="2235200"/>
            <a:ext cx="2387600" cy="2387600"/>
          </a:xfrm>
          <a:prstGeom prst="ellipse">
            <a:avLst/>
          </a:prstGeom>
          <a:solidFill>
            <a:srgbClr val="B2424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협업에 적합한 인재</a:t>
            </a: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5A3AFC3E-8B40-33A5-EFBD-5E74DAEFC281}"/>
              </a:ext>
            </a:extLst>
          </p:cNvPr>
          <p:cNvSpPr/>
          <p:nvPr/>
        </p:nvSpPr>
        <p:spPr>
          <a:xfrm>
            <a:off x="7516497" y="2235200"/>
            <a:ext cx="2387599" cy="2387599"/>
          </a:xfrm>
          <a:prstGeom prst="ellipse">
            <a:avLst/>
          </a:prstGeom>
          <a:solidFill>
            <a:srgbClr val="65639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협업의 적합한 인재</a:t>
            </a:r>
          </a:p>
        </p:txBody>
      </p:sp>
      <p:sp>
        <p:nvSpPr>
          <p:cNvPr id="5" name="화살표: 왼쪽/오른쪽 4">
            <a:extLst>
              <a:ext uri="{FF2B5EF4-FFF2-40B4-BE49-F238E27FC236}">
                <a16:creationId xmlns:a16="http://schemas.microsoft.com/office/drawing/2014/main" id="{2D8DB3D4-F679-9E88-5D1F-BB3181C469B5}"/>
              </a:ext>
            </a:extLst>
          </p:cNvPr>
          <p:cNvSpPr/>
          <p:nvPr/>
        </p:nvSpPr>
        <p:spPr>
          <a:xfrm>
            <a:off x="4750364" y="2032739"/>
            <a:ext cx="2768600" cy="1219196"/>
          </a:xfrm>
          <a:prstGeom prst="leftRightArrow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토론</a:t>
            </a:r>
          </a:p>
        </p:txBody>
      </p:sp>
      <p:sp>
        <p:nvSpPr>
          <p:cNvPr id="6" name="화살표: 왼쪽/오른쪽 5">
            <a:extLst>
              <a:ext uri="{FF2B5EF4-FFF2-40B4-BE49-F238E27FC236}">
                <a16:creationId xmlns:a16="http://schemas.microsoft.com/office/drawing/2014/main" id="{13FA66F9-D49C-5457-F725-5B721DAA66E8}"/>
              </a:ext>
            </a:extLst>
          </p:cNvPr>
          <p:cNvSpPr/>
          <p:nvPr/>
        </p:nvSpPr>
        <p:spPr>
          <a:xfrm>
            <a:off x="4750364" y="3506333"/>
            <a:ext cx="2768600" cy="1219196"/>
          </a:xfrm>
          <a:prstGeom prst="leftRightArrow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회의</a:t>
            </a:r>
          </a:p>
        </p:txBody>
      </p:sp>
    </p:spTree>
    <p:extLst>
      <p:ext uri="{BB962C8B-B14F-4D97-AF65-F5344CB8AC3E}">
        <p14:creationId xmlns:p14="http://schemas.microsoft.com/office/powerpoint/2010/main" val="42611366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B634A90-87EB-26B7-7FC8-F5DF1F9DBCBE}"/>
              </a:ext>
            </a:extLst>
          </p:cNvPr>
          <p:cNvSpPr txBox="1"/>
          <p:nvPr/>
        </p:nvSpPr>
        <p:spPr>
          <a:xfrm>
            <a:off x="3189216" y="2736502"/>
            <a:ext cx="3322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모든 </a:t>
            </a:r>
            <a:r>
              <a:rPr lang="en-US" altLang="ko-KR" dirty="0"/>
              <a:t>Needs</a:t>
            </a:r>
            <a:r>
              <a:rPr lang="ko-KR" altLang="en-US" dirty="0"/>
              <a:t>를 충족하는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6D0235-99E5-CFA2-00BA-593CC19CFE3A}"/>
              </a:ext>
            </a:extLst>
          </p:cNvPr>
          <p:cNvSpPr txBox="1"/>
          <p:nvPr/>
        </p:nvSpPr>
        <p:spPr>
          <a:xfrm>
            <a:off x="3556933" y="2921168"/>
            <a:ext cx="59981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/>
              <a:t>당사의 솔루션</a:t>
            </a:r>
          </a:p>
        </p:txBody>
      </p:sp>
    </p:spTree>
    <p:extLst>
      <p:ext uri="{BB962C8B-B14F-4D97-AF65-F5344CB8AC3E}">
        <p14:creationId xmlns:p14="http://schemas.microsoft.com/office/powerpoint/2010/main" val="40880732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39ACCA0-7906-3405-8668-890E291BF72A}"/>
              </a:ext>
            </a:extLst>
          </p:cNvPr>
          <p:cNvSpPr txBox="1"/>
          <p:nvPr/>
        </p:nvSpPr>
        <p:spPr>
          <a:xfrm>
            <a:off x="3559030" y="1997839"/>
            <a:ext cx="507393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dirty="0"/>
              <a:t>협업을 위한 특별한 장소</a:t>
            </a:r>
            <a:endParaRPr lang="en-US" altLang="ko-KR" sz="6000" dirty="0"/>
          </a:p>
          <a:p>
            <a:pPr algn="ctr"/>
            <a:r>
              <a:rPr lang="ko-KR" altLang="en-US" sz="6000" dirty="0"/>
              <a:t>제공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512256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9">
            <a:extLst>
              <a:ext uri="{FF2B5EF4-FFF2-40B4-BE49-F238E27FC236}">
                <a16:creationId xmlns:a16="http://schemas.microsoft.com/office/drawing/2014/main" id="{54F20867-41B0-484D-9DA7-0FC742D31A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19DB01A2-50DB-9729-C3AB-94F1F812B9E5}"/>
              </a:ext>
            </a:extLst>
          </p:cNvPr>
          <p:cNvSpPr/>
          <p:nvPr/>
        </p:nvSpPr>
        <p:spPr>
          <a:xfrm>
            <a:off x="3505200" y="1803400"/>
            <a:ext cx="5410200" cy="4152899"/>
          </a:xfrm>
          <a:prstGeom prst="roundRect">
            <a:avLst/>
          </a:prstGeom>
          <a:solidFill>
            <a:schemeClr val="tx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Freeform: Shape 11">
            <a:extLst>
              <a:ext uri="{FF2B5EF4-FFF2-40B4-BE49-F238E27FC236}">
                <a16:creationId xmlns:a16="http://schemas.microsoft.com/office/drawing/2014/main" id="{E37FD100-AD6C-4FB9-B662-CC1C2F000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16497" y="1526602"/>
            <a:ext cx="4667254" cy="5330310"/>
          </a:xfrm>
          <a:custGeom>
            <a:avLst/>
            <a:gdLst>
              <a:gd name="connsiteX0" fmla="*/ 4667254 w 4667254"/>
              <a:gd name="connsiteY0" fmla="*/ 0 h 5325271"/>
              <a:gd name="connsiteX1" fmla="*/ 4667254 w 4667254"/>
              <a:gd name="connsiteY1" fmla="*/ 2543639 h 5325271"/>
              <a:gd name="connsiteX2" fmla="*/ 2229334 w 4667254"/>
              <a:gd name="connsiteY2" fmla="*/ 5325271 h 5325271"/>
              <a:gd name="connsiteX3" fmla="*/ 0 w 4667254"/>
              <a:gd name="connsiteY3" fmla="*/ 5325271 h 5325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67254" h="5325271">
                <a:moveTo>
                  <a:pt x="4667254" y="0"/>
                </a:moveTo>
                <a:lnTo>
                  <a:pt x="4667254" y="2543639"/>
                </a:lnTo>
                <a:lnTo>
                  <a:pt x="2229334" y="5325271"/>
                </a:lnTo>
                <a:lnTo>
                  <a:pt x="0" y="5325271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0249902-6C42-4139-A46F-ADF022B8C1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33837" y="6172200"/>
            <a:ext cx="976063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D676F8DB-7753-EEE2-E909-A7AFE528DC39}"/>
              </a:ext>
            </a:extLst>
          </p:cNvPr>
          <p:cNvSpPr txBox="1"/>
          <p:nvPr/>
        </p:nvSpPr>
        <p:spPr>
          <a:xfrm>
            <a:off x="0" y="93514"/>
            <a:ext cx="112395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/>
              <a:t>대화를 위한 장소가 필요하다 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0DBE1E-0DB3-7B60-C91F-AD504FD71870}"/>
              </a:ext>
            </a:extLst>
          </p:cNvPr>
          <p:cNvSpPr txBox="1"/>
          <p:nvPr/>
        </p:nvSpPr>
        <p:spPr>
          <a:xfrm>
            <a:off x="385304" y="1202691"/>
            <a:ext cx="79797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ko-KR" altLang="en-US" b="0" i="0" u="none" strike="noStrike" cap="none" normalizeH="0" baseline="0" dirty="0">
                <a:ln>
                  <a:noFill/>
                </a:ln>
                <a:effectLst/>
                <a:ea typeface="NBG"/>
              </a:rPr>
              <a:t>‘</a:t>
            </a:r>
            <a:r>
              <a:rPr kumimoji="0" lang="ko-KR" altLang="en-US" b="0" i="0" u="none" strike="noStrike" cap="none" normalizeH="0" baseline="0" dirty="0">
                <a:ln>
                  <a:noFill/>
                </a:ln>
                <a:effectLst/>
                <a:ea typeface="Noto Sans KR"/>
              </a:rPr>
              <a:t>사람 간 협업</a:t>
            </a:r>
            <a:r>
              <a:rPr kumimoji="0" lang="en-US" altLang="ko-KR" b="0" i="0" u="none" strike="noStrike" cap="none" normalizeH="0" baseline="0" dirty="0">
                <a:ln>
                  <a:noFill/>
                </a:ln>
                <a:effectLst/>
                <a:ea typeface="NBG"/>
              </a:rPr>
              <a:t>(inter-personal collaboration)’</a:t>
            </a:r>
            <a:r>
              <a:rPr kumimoji="0" lang="ko-KR" altLang="en-US" b="0" i="0" u="none" strike="noStrike" cap="none" normalizeH="0" baseline="0" dirty="0">
                <a:ln>
                  <a:noFill/>
                </a:ln>
                <a:effectLst/>
                <a:ea typeface="NBG"/>
              </a:rPr>
              <a:t>을 위한 대화의 장이 필요합니다</a:t>
            </a:r>
            <a:r>
              <a:rPr kumimoji="0" lang="en-US" altLang="ko-KR" b="0" i="0" u="none" strike="noStrike" cap="none" normalizeH="0" baseline="0" dirty="0">
                <a:ln>
                  <a:noFill/>
                </a:ln>
                <a:effectLst/>
                <a:ea typeface="NBG"/>
              </a:rPr>
              <a:t>.</a:t>
            </a:r>
            <a:endParaRPr lang="ko-KR" altLang="en-US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2275A396-246A-311F-C9A3-3176FD980CC8}"/>
              </a:ext>
            </a:extLst>
          </p:cNvPr>
          <p:cNvSpPr/>
          <p:nvPr/>
        </p:nvSpPr>
        <p:spPr>
          <a:xfrm>
            <a:off x="2365230" y="2705463"/>
            <a:ext cx="2387600" cy="2387600"/>
          </a:xfrm>
          <a:prstGeom prst="ellipse">
            <a:avLst/>
          </a:prstGeom>
          <a:solidFill>
            <a:srgbClr val="B2424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협업에 적합한 인재</a:t>
            </a: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D7B11959-3C37-040E-D946-6BA174FF03AE}"/>
              </a:ext>
            </a:extLst>
          </p:cNvPr>
          <p:cNvSpPr/>
          <p:nvPr/>
        </p:nvSpPr>
        <p:spPr>
          <a:xfrm>
            <a:off x="7516497" y="2705463"/>
            <a:ext cx="2387599" cy="2387599"/>
          </a:xfrm>
          <a:prstGeom prst="ellipse">
            <a:avLst/>
          </a:prstGeom>
          <a:solidFill>
            <a:srgbClr val="65639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협업의 적합한 인재</a:t>
            </a:r>
          </a:p>
        </p:txBody>
      </p:sp>
      <p:sp>
        <p:nvSpPr>
          <p:cNvPr id="13" name="화살표: 왼쪽/오른쪽 12">
            <a:extLst>
              <a:ext uri="{FF2B5EF4-FFF2-40B4-BE49-F238E27FC236}">
                <a16:creationId xmlns:a16="http://schemas.microsoft.com/office/drawing/2014/main" id="{9DD82968-B403-4CC6-D6FF-52551BCE4BA1}"/>
              </a:ext>
            </a:extLst>
          </p:cNvPr>
          <p:cNvSpPr/>
          <p:nvPr/>
        </p:nvSpPr>
        <p:spPr>
          <a:xfrm>
            <a:off x="4750364" y="2503002"/>
            <a:ext cx="2768600" cy="1219196"/>
          </a:xfrm>
          <a:prstGeom prst="leftRightArrow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토론</a:t>
            </a:r>
          </a:p>
        </p:txBody>
      </p:sp>
      <p:sp>
        <p:nvSpPr>
          <p:cNvPr id="15" name="화살표: 왼쪽/오른쪽 14">
            <a:extLst>
              <a:ext uri="{FF2B5EF4-FFF2-40B4-BE49-F238E27FC236}">
                <a16:creationId xmlns:a16="http://schemas.microsoft.com/office/drawing/2014/main" id="{8807CB59-CB9D-CD8E-CF6D-8F4AA8CA22D5}"/>
              </a:ext>
            </a:extLst>
          </p:cNvPr>
          <p:cNvSpPr/>
          <p:nvPr/>
        </p:nvSpPr>
        <p:spPr>
          <a:xfrm>
            <a:off x="4750364" y="3976596"/>
            <a:ext cx="2768600" cy="1219196"/>
          </a:xfrm>
          <a:prstGeom prst="leftRightArrow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회의</a:t>
            </a:r>
          </a:p>
        </p:txBody>
      </p:sp>
      <p:pic>
        <p:nvPicPr>
          <p:cNvPr id="16" name="Picture 2" descr="악수 - 무료 제스처개 아이콘">
            <a:extLst>
              <a:ext uri="{FF2B5EF4-FFF2-40B4-BE49-F238E27FC236}">
                <a16:creationId xmlns:a16="http://schemas.microsoft.com/office/drawing/2014/main" id="{246F125C-1211-3982-C258-592F15F679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5043" y="3006952"/>
            <a:ext cx="1579242" cy="1579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4108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9">
            <a:extLst>
              <a:ext uri="{FF2B5EF4-FFF2-40B4-BE49-F238E27FC236}">
                <a16:creationId xmlns:a16="http://schemas.microsoft.com/office/drawing/2014/main" id="{54F20867-41B0-484D-9DA7-0FC742D31A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11">
            <a:extLst>
              <a:ext uri="{FF2B5EF4-FFF2-40B4-BE49-F238E27FC236}">
                <a16:creationId xmlns:a16="http://schemas.microsoft.com/office/drawing/2014/main" id="{E37FD100-AD6C-4FB9-B662-CC1C2F000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16497" y="1526602"/>
            <a:ext cx="4667254" cy="5330310"/>
          </a:xfrm>
          <a:custGeom>
            <a:avLst/>
            <a:gdLst>
              <a:gd name="connsiteX0" fmla="*/ 4667254 w 4667254"/>
              <a:gd name="connsiteY0" fmla="*/ 0 h 5325271"/>
              <a:gd name="connsiteX1" fmla="*/ 4667254 w 4667254"/>
              <a:gd name="connsiteY1" fmla="*/ 2543639 h 5325271"/>
              <a:gd name="connsiteX2" fmla="*/ 2229334 w 4667254"/>
              <a:gd name="connsiteY2" fmla="*/ 5325271 h 5325271"/>
              <a:gd name="connsiteX3" fmla="*/ 0 w 4667254"/>
              <a:gd name="connsiteY3" fmla="*/ 5325271 h 5325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67254" h="5325271">
                <a:moveTo>
                  <a:pt x="4667254" y="0"/>
                </a:moveTo>
                <a:lnTo>
                  <a:pt x="4667254" y="2543639"/>
                </a:lnTo>
                <a:lnTo>
                  <a:pt x="2229334" y="5325271"/>
                </a:lnTo>
                <a:lnTo>
                  <a:pt x="0" y="5325271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0249902-6C42-4139-A46F-ADF022B8C1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33837" y="6172200"/>
            <a:ext cx="976063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D676F8DB-7753-EEE2-E909-A7AFE528DC39}"/>
              </a:ext>
            </a:extLst>
          </p:cNvPr>
          <p:cNvSpPr txBox="1"/>
          <p:nvPr/>
        </p:nvSpPr>
        <p:spPr>
          <a:xfrm>
            <a:off x="0" y="93514"/>
            <a:ext cx="112395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/>
              <a:t>대화를 위한 장소가 필요하다 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0DBE1E-0DB3-7B60-C91F-AD504FD71870}"/>
              </a:ext>
            </a:extLst>
          </p:cNvPr>
          <p:cNvSpPr txBox="1"/>
          <p:nvPr/>
        </p:nvSpPr>
        <p:spPr>
          <a:xfrm>
            <a:off x="385304" y="1202691"/>
            <a:ext cx="79797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ko-KR" altLang="en-US" b="0" i="0" u="none" strike="noStrike" cap="none" normalizeH="0" baseline="0" dirty="0">
                <a:ln>
                  <a:noFill/>
                </a:ln>
                <a:effectLst/>
                <a:ea typeface="NBG"/>
              </a:rPr>
              <a:t>‘</a:t>
            </a:r>
            <a:r>
              <a:rPr kumimoji="0" lang="ko-KR" altLang="en-US" b="0" i="0" u="none" strike="noStrike" cap="none" normalizeH="0" baseline="0" dirty="0">
                <a:ln>
                  <a:noFill/>
                </a:ln>
                <a:effectLst/>
                <a:ea typeface="Noto Sans KR"/>
              </a:rPr>
              <a:t>사람 간 협업</a:t>
            </a:r>
            <a:r>
              <a:rPr kumimoji="0" lang="en-US" altLang="ko-KR" b="0" i="0" u="none" strike="noStrike" cap="none" normalizeH="0" baseline="0" dirty="0">
                <a:ln>
                  <a:noFill/>
                </a:ln>
                <a:effectLst/>
                <a:ea typeface="NBG"/>
              </a:rPr>
              <a:t>(inter-personal collaboration)’</a:t>
            </a:r>
            <a:r>
              <a:rPr kumimoji="0" lang="ko-KR" altLang="en-US" b="0" i="0" u="none" strike="noStrike" cap="none" normalizeH="0" baseline="0" dirty="0">
                <a:ln>
                  <a:noFill/>
                </a:ln>
                <a:effectLst/>
                <a:ea typeface="NBG"/>
              </a:rPr>
              <a:t>을 위한 대화의 장이 필요합니다</a:t>
            </a:r>
            <a:r>
              <a:rPr kumimoji="0" lang="en-US" altLang="ko-KR" b="0" i="0" u="none" strike="noStrike" cap="none" normalizeH="0" baseline="0" dirty="0">
                <a:ln>
                  <a:noFill/>
                </a:ln>
                <a:effectLst/>
                <a:ea typeface="NBG"/>
              </a:rPr>
              <a:t>.</a:t>
            </a:r>
            <a:endParaRPr lang="ko-KR" altLang="en-US" dirty="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E4EFE0CE-643A-C7EB-8580-9E8C5AA81BFE}"/>
              </a:ext>
            </a:extLst>
          </p:cNvPr>
          <p:cNvSpPr/>
          <p:nvPr/>
        </p:nvSpPr>
        <p:spPr>
          <a:xfrm>
            <a:off x="8377893" y="996951"/>
            <a:ext cx="2387600" cy="23876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접근성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2F1426-FCBF-16B7-861D-359972870D81}"/>
              </a:ext>
            </a:extLst>
          </p:cNvPr>
          <p:cNvSpPr/>
          <p:nvPr/>
        </p:nvSpPr>
        <p:spPr>
          <a:xfrm>
            <a:off x="3332804" y="1708150"/>
            <a:ext cx="5410200" cy="4152899"/>
          </a:xfrm>
          <a:prstGeom prst="roundRect">
            <a:avLst/>
          </a:prstGeom>
          <a:solidFill>
            <a:schemeClr val="tx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80325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9">
            <a:extLst>
              <a:ext uri="{FF2B5EF4-FFF2-40B4-BE49-F238E27FC236}">
                <a16:creationId xmlns:a16="http://schemas.microsoft.com/office/drawing/2014/main" id="{54F20867-41B0-484D-9DA7-0FC742D31A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11">
            <a:extLst>
              <a:ext uri="{FF2B5EF4-FFF2-40B4-BE49-F238E27FC236}">
                <a16:creationId xmlns:a16="http://schemas.microsoft.com/office/drawing/2014/main" id="{E37FD100-AD6C-4FB9-B662-CC1C2F000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16497" y="1526602"/>
            <a:ext cx="4667254" cy="5330310"/>
          </a:xfrm>
          <a:custGeom>
            <a:avLst/>
            <a:gdLst>
              <a:gd name="connsiteX0" fmla="*/ 4667254 w 4667254"/>
              <a:gd name="connsiteY0" fmla="*/ 0 h 5325271"/>
              <a:gd name="connsiteX1" fmla="*/ 4667254 w 4667254"/>
              <a:gd name="connsiteY1" fmla="*/ 2543639 h 5325271"/>
              <a:gd name="connsiteX2" fmla="*/ 2229334 w 4667254"/>
              <a:gd name="connsiteY2" fmla="*/ 5325271 h 5325271"/>
              <a:gd name="connsiteX3" fmla="*/ 0 w 4667254"/>
              <a:gd name="connsiteY3" fmla="*/ 5325271 h 5325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67254" h="5325271">
                <a:moveTo>
                  <a:pt x="4667254" y="0"/>
                </a:moveTo>
                <a:lnTo>
                  <a:pt x="4667254" y="2543639"/>
                </a:lnTo>
                <a:lnTo>
                  <a:pt x="2229334" y="5325271"/>
                </a:lnTo>
                <a:lnTo>
                  <a:pt x="0" y="5325271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0249902-6C42-4139-A46F-ADF022B8C1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33837" y="6172200"/>
            <a:ext cx="976063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D676F8DB-7753-EEE2-E909-A7AFE528DC39}"/>
              </a:ext>
            </a:extLst>
          </p:cNvPr>
          <p:cNvSpPr txBox="1"/>
          <p:nvPr/>
        </p:nvSpPr>
        <p:spPr>
          <a:xfrm>
            <a:off x="0" y="93514"/>
            <a:ext cx="112395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/>
              <a:t>대화를 위한 장소가 필요하다 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0DBE1E-0DB3-7B60-C91F-AD504FD71870}"/>
              </a:ext>
            </a:extLst>
          </p:cNvPr>
          <p:cNvSpPr txBox="1"/>
          <p:nvPr/>
        </p:nvSpPr>
        <p:spPr>
          <a:xfrm>
            <a:off x="385304" y="1202691"/>
            <a:ext cx="79797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ko-KR" altLang="en-US" b="0" i="0" u="none" strike="noStrike" cap="none" normalizeH="0" baseline="0" dirty="0">
                <a:ln>
                  <a:noFill/>
                </a:ln>
                <a:effectLst/>
                <a:ea typeface="NBG"/>
              </a:rPr>
              <a:t>‘</a:t>
            </a:r>
            <a:r>
              <a:rPr kumimoji="0" lang="ko-KR" altLang="en-US" b="0" i="0" u="none" strike="noStrike" cap="none" normalizeH="0" baseline="0" dirty="0">
                <a:ln>
                  <a:noFill/>
                </a:ln>
                <a:effectLst/>
                <a:ea typeface="Noto Sans KR"/>
              </a:rPr>
              <a:t>사람 간 협업</a:t>
            </a:r>
            <a:r>
              <a:rPr kumimoji="0" lang="en-US" altLang="ko-KR" b="0" i="0" u="none" strike="noStrike" cap="none" normalizeH="0" baseline="0" dirty="0">
                <a:ln>
                  <a:noFill/>
                </a:ln>
                <a:effectLst/>
                <a:ea typeface="NBG"/>
              </a:rPr>
              <a:t>(inter-personal collaboration)’</a:t>
            </a:r>
            <a:r>
              <a:rPr kumimoji="0" lang="ko-KR" altLang="en-US" b="0" i="0" u="none" strike="noStrike" cap="none" normalizeH="0" baseline="0" dirty="0">
                <a:ln>
                  <a:noFill/>
                </a:ln>
                <a:effectLst/>
                <a:ea typeface="NBG"/>
              </a:rPr>
              <a:t>을 위한 대화의 장이 필요합니다</a:t>
            </a:r>
            <a:r>
              <a:rPr kumimoji="0" lang="en-US" altLang="ko-KR" b="0" i="0" u="none" strike="noStrike" cap="none" normalizeH="0" baseline="0" dirty="0">
                <a:ln>
                  <a:noFill/>
                </a:ln>
                <a:effectLst/>
                <a:ea typeface="NBG"/>
              </a:rPr>
              <a:t>.</a:t>
            </a:r>
            <a:endParaRPr lang="ko-KR" altLang="en-US" dirty="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E4EFE0CE-643A-C7EB-8580-9E8C5AA81BFE}"/>
              </a:ext>
            </a:extLst>
          </p:cNvPr>
          <p:cNvSpPr/>
          <p:nvPr/>
        </p:nvSpPr>
        <p:spPr>
          <a:xfrm>
            <a:off x="8377893" y="996951"/>
            <a:ext cx="2387600" cy="23876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접근성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2F1426-FCBF-16B7-861D-359972870D81}"/>
              </a:ext>
            </a:extLst>
          </p:cNvPr>
          <p:cNvSpPr/>
          <p:nvPr/>
        </p:nvSpPr>
        <p:spPr>
          <a:xfrm>
            <a:off x="3332804" y="1708150"/>
            <a:ext cx="5410200" cy="4152899"/>
          </a:xfrm>
          <a:prstGeom prst="roundRect">
            <a:avLst/>
          </a:prstGeom>
          <a:solidFill>
            <a:schemeClr val="tx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600" dirty="0"/>
              <a:t>WEB</a:t>
            </a:r>
            <a:endParaRPr lang="ko-KR" altLang="en-US" sz="16600" dirty="0"/>
          </a:p>
        </p:txBody>
      </p:sp>
    </p:spTree>
    <p:extLst>
      <p:ext uri="{BB962C8B-B14F-4D97-AF65-F5344CB8AC3E}">
        <p14:creationId xmlns:p14="http://schemas.microsoft.com/office/powerpoint/2010/main" val="20036707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9">
            <a:extLst>
              <a:ext uri="{FF2B5EF4-FFF2-40B4-BE49-F238E27FC236}">
                <a16:creationId xmlns:a16="http://schemas.microsoft.com/office/drawing/2014/main" id="{54F20867-41B0-484D-9DA7-0FC742D31A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11">
            <a:extLst>
              <a:ext uri="{FF2B5EF4-FFF2-40B4-BE49-F238E27FC236}">
                <a16:creationId xmlns:a16="http://schemas.microsoft.com/office/drawing/2014/main" id="{E37FD100-AD6C-4FB9-B662-CC1C2F000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16497" y="1526602"/>
            <a:ext cx="4667254" cy="5330310"/>
          </a:xfrm>
          <a:custGeom>
            <a:avLst/>
            <a:gdLst>
              <a:gd name="connsiteX0" fmla="*/ 4667254 w 4667254"/>
              <a:gd name="connsiteY0" fmla="*/ 0 h 5325271"/>
              <a:gd name="connsiteX1" fmla="*/ 4667254 w 4667254"/>
              <a:gd name="connsiteY1" fmla="*/ 2543639 h 5325271"/>
              <a:gd name="connsiteX2" fmla="*/ 2229334 w 4667254"/>
              <a:gd name="connsiteY2" fmla="*/ 5325271 h 5325271"/>
              <a:gd name="connsiteX3" fmla="*/ 0 w 4667254"/>
              <a:gd name="connsiteY3" fmla="*/ 5325271 h 5325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67254" h="5325271">
                <a:moveTo>
                  <a:pt x="4667254" y="0"/>
                </a:moveTo>
                <a:lnTo>
                  <a:pt x="4667254" y="2543639"/>
                </a:lnTo>
                <a:lnTo>
                  <a:pt x="2229334" y="5325271"/>
                </a:lnTo>
                <a:lnTo>
                  <a:pt x="0" y="5325271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0249902-6C42-4139-A46F-ADF022B8C1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33837" y="6172200"/>
            <a:ext cx="976063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D676F8DB-7753-EEE2-E909-A7AFE528DC39}"/>
              </a:ext>
            </a:extLst>
          </p:cNvPr>
          <p:cNvSpPr txBox="1"/>
          <p:nvPr/>
        </p:nvSpPr>
        <p:spPr>
          <a:xfrm>
            <a:off x="0" y="93514"/>
            <a:ext cx="112395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/>
              <a:t>대화를 위한 장소가 필요하다 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0DBE1E-0DB3-7B60-C91F-AD504FD71870}"/>
              </a:ext>
            </a:extLst>
          </p:cNvPr>
          <p:cNvSpPr txBox="1"/>
          <p:nvPr/>
        </p:nvSpPr>
        <p:spPr>
          <a:xfrm>
            <a:off x="385304" y="1202691"/>
            <a:ext cx="79797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ko-KR" altLang="en-US" b="0" i="0" u="none" strike="noStrike" cap="none" normalizeH="0" baseline="0" dirty="0">
                <a:ln>
                  <a:noFill/>
                </a:ln>
                <a:effectLst/>
                <a:ea typeface="NBG"/>
              </a:rPr>
              <a:t>‘</a:t>
            </a:r>
            <a:r>
              <a:rPr kumimoji="0" lang="ko-KR" altLang="en-US" b="0" i="0" u="none" strike="noStrike" cap="none" normalizeH="0" baseline="0" dirty="0">
                <a:ln>
                  <a:noFill/>
                </a:ln>
                <a:effectLst/>
                <a:ea typeface="Noto Sans KR"/>
              </a:rPr>
              <a:t>사람 간 협업</a:t>
            </a:r>
            <a:r>
              <a:rPr kumimoji="0" lang="en-US" altLang="ko-KR" b="0" i="0" u="none" strike="noStrike" cap="none" normalizeH="0" baseline="0" dirty="0">
                <a:ln>
                  <a:noFill/>
                </a:ln>
                <a:effectLst/>
                <a:ea typeface="NBG"/>
              </a:rPr>
              <a:t>(inter-personal collaboration)’</a:t>
            </a:r>
            <a:r>
              <a:rPr kumimoji="0" lang="ko-KR" altLang="en-US" b="0" i="0" u="none" strike="noStrike" cap="none" normalizeH="0" baseline="0" dirty="0">
                <a:ln>
                  <a:noFill/>
                </a:ln>
                <a:effectLst/>
                <a:ea typeface="NBG"/>
              </a:rPr>
              <a:t>을 위한 대화의 장이 필요합니다</a:t>
            </a:r>
            <a:r>
              <a:rPr kumimoji="0" lang="en-US" altLang="ko-KR" b="0" i="0" u="none" strike="noStrike" cap="none" normalizeH="0" baseline="0" dirty="0">
                <a:ln>
                  <a:noFill/>
                </a:ln>
                <a:effectLst/>
                <a:ea typeface="NBG"/>
              </a:rPr>
              <a:t>.</a:t>
            </a:r>
            <a:endParaRPr lang="ko-KR" altLang="en-US" dirty="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E4EFE0CE-643A-C7EB-8580-9E8C5AA81BFE}"/>
              </a:ext>
            </a:extLst>
          </p:cNvPr>
          <p:cNvSpPr/>
          <p:nvPr/>
        </p:nvSpPr>
        <p:spPr>
          <a:xfrm>
            <a:off x="8377893" y="996951"/>
            <a:ext cx="2387600" cy="23876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접근성</a:t>
            </a: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1C1CAC0D-11E8-9A16-86AD-727C7CEFB26A}"/>
              </a:ext>
            </a:extLst>
          </p:cNvPr>
          <p:cNvSpPr/>
          <p:nvPr/>
        </p:nvSpPr>
        <p:spPr>
          <a:xfrm>
            <a:off x="1515260" y="4216613"/>
            <a:ext cx="2387599" cy="2387599"/>
          </a:xfrm>
          <a:prstGeom prst="ellipse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보안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2F1426-FCBF-16B7-861D-359972870D81}"/>
              </a:ext>
            </a:extLst>
          </p:cNvPr>
          <p:cNvSpPr/>
          <p:nvPr/>
        </p:nvSpPr>
        <p:spPr>
          <a:xfrm>
            <a:off x="3332804" y="1708150"/>
            <a:ext cx="5410200" cy="4152899"/>
          </a:xfrm>
          <a:prstGeom prst="roundRect">
            <a:avLst/>
          </a:prstGeom>
          <a:solidFill>
            <a:schemeClr val="tx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600" dirty="0">
                <a:solidFill>
                  <a:schemeClr val="tx1"/>
                </a:solidFill>
              </a:rPr>
              <a:t>WEB</a:t>
            </a:r>
            <a:endParaRPr lang="ko-KR" altLang="en-US" sz="16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19309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9">
            <a:extLst>
              <a:ext uri="{FF2B5EF4-FFF2-40B4-BE49-F238E27FC236}">
                <a16:creationId xmlns:a16="http://schemas.microsoft.com/office/drawing/2014/main" id="{54F20867-41B0-484D-9DA7-0FC742D31A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11">
            <a:extLst>
              <a:ext uri="{FF2B5EF4-FFF2-40B4-BE49-F238E27FC236}">
                <a16:creationId xmlns:a16="http://schemas.microsoft.com/office/drawing/2014/main" id="{E37FD100-AD6C-4FB9-B662-CC1C2F000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16497" y="1526602"/>
            <a:ext cx="4667254" cy="5330310"/>
          </a:xfrm>
          <a:custGeom>
            <a:avLst/>
            <a:gdLst>
              <a:gd name="connsiteX0" fmla="*/ 4667254 w 4667254"/>
              <a:gd name="connsiteY0" fmla="*/ 0 h 5325271"/>
              <a:gd name="connsiteX1" fmla="*/ 4667254 w 4667254"/>
              <a:gd name="connsiteY1" fmla="*/ 2543639 h 5325271"/>
              <a:gd name="connsiteX2" fmla="*/ 2229334 w 4667254"/>
              <a:gd name="connsiteY2" fmla="*/ 5325271 h 5325271"/>
              <a:gd name="connsiteX3" fmla="*/ 0 w 4667254"/>
              <a:gd name="connsiteY3" fmla="*/ 5325271 h 5325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67254" h="5325271">
                <a:moveTo>
                  <a:pt x="4667254" y="0"/>
                </a:moveTo>
                <a:lnTo>
                  <a:pt x="4667254" y="2543639"/>
                </a:lnTo>
                <a:lnTo>
                  <a:pt x="2229334" y="5325271"/>
                </a:lnTo>
                <a:lnTo>
                  <a:pt x="0" y="5325271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0249902-6C42-4139-A46F-ADF022B8C1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33837" y="6172200"/>
            <a:ext cx="976063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D676F8DB-7753-EEE2-E909-A7AFE528DC39}"/>
              </a:ext>
            </a:extLst>
          </p:cNvPr>
          <p:cNvSpPr txBox="1"/>
          <p:nvPr/>
        </p:nvSpPr>
        <p:spPr>
          <a:xfrm>
            <a:off x="0" y="93514"/>
            <a:ext cx="112395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/>
              <a:t>대화를 위한 장소가 필요하다 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0DBE1E-0DB3-7B60-C91F-AD504FD71870}"/>
              </a:ext>
            </a:extLst>
          </p:cNvPr>
          <p:cNvSpPr txBox="1"/>
          <p:nvPr/>
        </p:nvSpPr>
        <p:spPr>
          <a:xfrm>
            <a:off x="385304" y="1202691"/>
            <a:ext cx="79797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ko-KR" altLang="en-US" b="0" i="0" u="none" strike="noStrike" cap="none" normalizeH="0" baseline="0" dirty="0">
                <a:ln>
                  <a:noFill/>
                </a:ln>
                <a:effectLst/>
                <a:ea typeface="NBG"/>
              </a:rPr>
              <a:t>‘</a:t>
            </a:r>
            <a:r>
              <a:rPr kumimoji="0" lang="ko-KR" altLang="en-US" b="0" i="0" u="none" strike="noStrike" cap="none" normalizeH="0" baseline="0" dirty="0">
                <a:ln>
                  <a:noFill/>
                </a:ln>
                <a:effectLst/>
                <a:ea typeface="Noto Sans KR"/>
              </a:rPr>
              <a:t>사람 간 협업</a:t>
            </a:r>
            <a:r>
              <a:rPr kumimoji="0" lang="en-US" altLang="ko-KR" b="0" i="0" u="none" strike="noStrike" cap="none" normalizeH="0" baseline="0" dirty="0">
                <a:ln>
                  <a:noFill/>
                </a:ln>
                <a:effectLst/>
                <a:ea typeface="NBG"/>
              </a:rPr>
              <a:t>(inter-personal collaboration)’</a:t>
            </a:r>
            <a:r>
              <a:rPr kumimoji="0" lang="ko-KR" altLang="en-US" b="0" i="0" u="none" strike="noStrike" cap="none" normalizeH="0" baseline="0" dirty="0">
                <a:ln>
                  <a:noFill/>
                </a:ln>
                <a:effectLst/>
                <a:ea typeface="NBG"/>
              </a:rPr>
              <a:t>을 위한 대화의 장이 필요합니다</a:t>
            </a:r>
            <a:r>
              <a:rPr kumimoji="0" lang="en-US" altLang="ko-KR" b="0" i="0" u="none" strike="noStrike" cap="none" normalizeH="0" baseline="0" dirty="0">
                <a:ln>
                  <a:noFill/>
                </a:ln>
                <a:effectLst/>
                <a:ea typeface="NBG"/>
              </a:rPr>
              <a:t>.</a:t>
            </a:r>
            <a:endParaRPr lang="ko-KR" altLang="en-US" dirty="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E4EFE0CE-643A-C7EB-8580-9E8C5AA81BFE}"/>
              </a:ext>
            </a:extLst>
          </p:cNvPr>
          <p:cNvSpPr/>
          <p:nvPr/>
        </p:nvSpPr>
        <p:spPr>
          <a:xfrm>
            <a:off x="8377893" y="996951"/>
            <a:ext cx="2387600" cy="23876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접근성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9AEE915F-EFF0-8CC1-FC58-16151BEFB769}"/>
              </a:ext>
            </a:extLst>
          </p:cNvPr>
          <p:cNvSpPr/>
          <p:nvPr/>
        </p:nvSpPr>
        <p:spPr>
          <a:xfrm>
            <a:off x="1515260" y="4216613"/>
            <a:ext cx="2387599" cy="2387599"/>
          </a:xfrm>
          <a:prstGeom prst="ellipse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보안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8F5E1682-3B8C-5B0B-04F5-5E78CCA060F5}"/>
              </a:ext>
            </a:extLst>
          </p:cNvPr>
          <p:cNvGrpSpPr/>
          <p:nvPr/>
        </p:nvGrpSpPr>
        <p:grpSpPr>
          <a:xfrm>
            <a:off x="3332804" y="1708150"/>
            <a:ext cx="5410200" cy="4152899"/>
            <a:chOff x="3332804" y="1708150"/>
            <a:chExt cx="5410200" cy="4152899"/>
          </a:xfrm>
        </p:grpSpPr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6C2F1426-FCBF-16B7-861D-359972870D81}"/>
                </a:ext>
              </a:extLst>
            </p:cNvPr>
            <p:cNvSpPr/>
            <p:nvPr/>
          </p:nvSpPr>
          <p:spPr>
            <a:xfrm>
              <a:off x="3332804" y="1708150"/>
              <a:ext cx="5410200" cy="4152899"/>
            </a:xfrm>
            <a:prstGeom prst="roundRect">
              <a:avLst/>
            </a:prstGeom>
            <a:solidFill>
              <a:schemeClr val="tx1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600" dirty="0"/>
                <a:t>WEB</a:t>
              </a:r>
              <a:endParaRPr lang="ko-KR" altLang="en-US" sz="16600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66B9807-5F15-6A40-ED10-6ED187070212}"/>
                </a:ext>
              </a:extLst>
            </p:cNvPr>
            <p:cNvSpPr txBox="1"/>
            <p:nvPr/>
          </p:nvSpPr>
          <p:spPr>
            <a:xfrm>
              <a:off x="3525508" y="2524986"/>
              <a:ext cx="3937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AWS</a:t>
              </a:r>
              <a:r>
                <a:rPr lang="ko-KR" altLang="en-US" dirty="0"/>
                <a:t>기술로 보안을 강화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602316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30375FD-74F2-024F-F151-2EE9674A7164}"/>
              </a:ext>
            </a:extLst>
          </p:cNvPr>
          <p:cNvSpPr txBox="1"/>
          <p:nvPr/>
        </p:nvSpPr>
        <p:spPr>
          <a:xfrm>
            <a:off x="667040" y="655736"/>
            <a:ext cx="38589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/>
              <a:t>Contents</a:t>
            </a:r>
            <a:endParaRPr lang="ko-KR" altLang="en-US" sz="6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94FD3C-3503-89A1-4BC9-FB79ED437976}"/>
              </a:ext>
            </a:extLst>
          </p:cNvPr>
          <p:cNvSpPr txBox="1"/>
          <p:nvPr/>
        </p:nvSpPr>
        <p:spPr>
          <a:xfrm>
            <a:off x="3653467" y="1302067"/>
            <a:ext cx="729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50000"/>
                  </a:schemeClr>
                </a:solidFill>
              </a:rPr>
              <a:t>목차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8454C0C-D9A8-A821-AACE-1CBD5D42CAC1}"/>
              </a:ext>
            </a:extLst>
          </p:cNvPr>
          <p:cNvSpPr txBox="1"/>
          <p:nvPr/>
        </p:nvSpPr>
        <p:spPr>
          <a:xfrm>
            <a:off x="1526912" y="1929823"/>
            <a:ext cx="50739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/>
              <a:t>기업간의 협업</a:t>
            </a:r>
            <a:endParaRPr lang="ko-KR" altLang="en-US" sz="11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24D6220-75D8-901A-F193-DC2D730DB2D5}"/>
              </a:ext>
            </a:extLst>
          </p:cNvPr>
          <p:cNvSpPr txBox="1"/>
          <p:nvPr/>
        </p:nvSpPr>
        <p:spPr>
          <a:xfrm>
            <a:off x="1526912" y="3154556"/>
            <a:ext cx="34435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/>
              <a:t>성공적인 협업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7383ED3-C66B-8BC5-8DAE-C578F60ED1E6}"/>
              </a:ext>
            </a:extLst>
          </p:cNvPr>
          <p:cNvSpPr txBox="1"/>
          <p:nvPr/>
        </p:nvSpPr>
        <p:spPr>
          <a:xfrm>
            <a:off x="1526912" y="4379289"/>
            <a:ext cx="59981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/>
              <a:t>당사의 솔루션</a:t>
            </a:r>
          </a:p>
        </p:txBody>
      </p:sp>
      <p:pic>
        <p:nvPicPr>
          <p:cNvPr id="2052" name="Picture 4" descr="협업하는 팀장: 오해를 제거하라 - PUBLY">
            <a:extLst>
              <a:ext uri="{FF2B5EF4-FFF2-40B4-BE49-F238E27FC236}">
                <a16:creationId xmlns:a16="http://schemas.microsoft.com/office/drawing/2014/main" id="{FB6F4E6A-CB9D-4203-A887-7389148AA9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0483" y="1395561"/>
            <a:ext cx="7190879" cy="4066877"/>
          </a:xfrm>
          <a:prstGeom prst="rect">
            <a:avLst/>
          </a:prstGeom>
          <a:noFill/>
          <a:effectLst>
            <a:softEdge rad="317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42215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06964EB1-E9A1-9CAA-9E68-86ACAC46689F}"/>
              </a:ext>
            </a:extLst>
          </p:cNvPr>
          <p:cNvGrpSpPr/>
          <p:nvPr/>
        </p:nvGrpSpPr>
        <p:grpSpPr>
          <a:xfrm>
            <a:off x="272104" y="1352550"/>
            <a:ext cx="5410200" cy="4152899"/>
            <a:chOff x="3332804" y="1708150"/>
            <a:chExt cx="5410200" cy="4152899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1EEC79EA-423D-4324-412A-D9323E5446C2}"/>
                </a:ext>
              </a:extLst>
            </p:cNvPr>
            <p:cNvSpPr/>
            <p:nvPr/>
          </p:nvSpPr>
          <p:spPr>
            <a:xfrm>
              <a:off x="3332804" y="1708150"/>
              <a:ext cx="5410200" cy="4152899"/>
            </a:xfrm>
            <a:prstGeom prst="roundRect">
              <a:avLst/>
            </a:prstGeom>
            <a:solidFill>
              <a:schemeClr val="tx1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600" dirty="0"/>
                <a:t>WEB</a:t>
              </a:r>
              <a:endParaRPr lang="ko-KR" altLang="en-US" sz="16600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2259B9F-8D12-DAB2-41EF-A5C533D20C87}"/>
                </a:ext>
              </a:extLst>
            </p:cNvPr>
            <p:cNvSpPr txBox="1"/>
            <p:nvPr/>
          </p:nvSpPr>
          <p:spPr>
            <a:xfrm>
              <a:off x="3525508" y="2524986"/>
              <a:ext cx="3937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AWS</a:t>
              </a:r>
              <a:r>
                <a:rPr lang="ko-KR" altLang="en-US" dirty="0"/>
                <a:t>기술로 보안을 강화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BF855739-9002-1F64-80AC-7F0B1D66DC8E}"/>
              </a:ext>
            </a:extLst>
          </p:cNvPr>
          <p:cNvSpPr txBox="1"/>
          <p:nvPr/>
        </p:nvSpPr>
        <p:spPr>
          <a:xfrm>
            <a:off x="464808" y="98974"/>
            <a:ext cx="112395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600" dirty="0"/>
              <a:t>구성도</a:t>
            </a:r>
            <a:endParaRPr lang="ko-KR" altLang="en-US" dirty="0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C6164BE3-8237-AB14-C0E7-FC3E5E1866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5008" y="1426440"/>
            <a:ext cx="6087756" cy="4093883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6296643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39ACCA0-7906-3405-8668-890E291BF72A}"/>
              </a:ext>
            </a:extLst>
          </p:cNvPr>
          <p:cNvSpPr txBox="1"/>
          <p:nvPr/>
        </p:nvSpPr>
        <p:spPr>
          <a:xfrm>
            <a:off x="3559030" y="2921168"/>
            <a:ext cx="507393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dirty="0"/>
              <a:t>구성도 설명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83789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F855739-9002-1F64-80AC-7F0B1D66DC8E}"/>
              </a:ext>
            </a:extLst>
          </p:cNvPr>
          <p:cNvSpPr txBox="1"/>
          <p:nvPr/>
        </p:nvSpPr>
        <p:spPr>
          <a:xfrm>
            <a:off x="464808" y="98974"/>
            <a:ext cx="112395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 dirty="0"/>
              <a:t>구성도 설명</a:t>
            </a:r>
            <a:endParaRPr lang="ko-KR" altLang="en-US" dirty="0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56DF4511-EF59-1B8E-516A-D7B21B8E1F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5691" y="1206970"/>
            <a:ext cx="7120618" cy="4788460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41881713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F855739-9002-1F64-80AC-7F0B1D66DC8E}"/>
              </a:ext>
            </a:extLst>
          </p:cNvPr>
          <p:cNvSpPr txBox="1"/>
          <p:nvPr/>
        </p:nvSpPr>
        <p:spPr>
          <a:xfrm>
            <a:off x="464808" y="98974"/>
            <a:ext cx="112395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 dirty="0"/>
              <a:t>구성도 설명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CD623FE-E616-149D-727A-7F99191FBE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9350" y="1176337"/>
            <a:ext cx="7353300" cy="47339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4A04710-0014-5708-4E29-0169CAA0D563}"/>
              </a:ext>
            </a:extLst>
          </p:cNvPr>
          <p:cNvSpPr txBox="1"/>
          <p:nvPr/>
        </p:nvSpPr>
        <p:spPr>
          <a:xfrm>
            <a:off x="4770832" y="3261002"/>
            <a:ext cx="2194832" cy="923330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2">
                    <a:lumMod val="10000"/>
                  </a:schemeClr>
                </a:solidFill>
              </a:rPr>
              <a:t>VPN</a:t>
            </a:r>
            <a:r>
              <a:rPr lang="ko-KR" altLang="en-US" b="1" dirty="0">
                <a:solidFill>
                  <a:schemeClr val="tx2">
                    <a:lumMod val="10000"/>
                  </a:schemeClr>
                </a:solidFill>
              </a:rPr>
              <a:t>으로 연결된</a:t>
            </a:r>
            <a:endParaRPr lang="en-US" altLang="ko-KR" b="1" dirty="0">
              <a:solidFill>
                <a:schemeClr val="tx2">
                  <a:lumMod val="10000"/>
                </a:schemeClr>
              </a:solidFill>
            </a:endParaRPr>
          </a:p>
          <a:p>
            <a:pPr algn="ctr"/>
            <a:r>
              <a:rPr lang="ko-KR" altLang="en-US" b="1" dirty="0">
                <a:solidFill>
                  <a:schemeClr val="tx2">
                    <a:lumMod val="10000"/>
                  </a:schemeClr>
                </a:solidFill>
              </a:rPr>
              <a:t>각 회사에 제공되는</a:t>
            </a:r>
            <a:endParaRPr lang="en-US" altLang="ko-KR" b="1" dirty="0">
              <a:solidFill>
                <a:schemeClr val="tx2">
                  <a:lumMod val="10000"/>
                </a:schemeClr>
              </a:solidFill>
            </a:endParaRPr>
          </a:p>
          <a:p>
            <a:pPr algn="ctr"/>
            <a:r>
              <a:rPr lang="ko-KR" altLang="en-US" b="1" dirty="0">
                <a:solidFill>
                  <a:schemeClr val="tx2">
                    <a:lumMod val="10000"/>
                  </a:schemeClr>
                </a:solidFill>
              </a:rPr>
              <a:t>보안 데이터 서버</a:t>
            </a:r>
            <a:endParaRPr lang="en-US" altLang="ko-KR" b="1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27D2DAF-219B-45B8-1C70-6FC99D7746D2}"/>
              </a:ext>
            </a:extLst>
          </p:cNvPr>
          <p:cNvSpPr txBox="1"/>
          <p:nvPr/>
        </p:nvSpPr>
        <p:spPr>
          <a:xfrm>
            <a:off x="8644783" y="3450907"/>
            <a:ext cx="1882247" cy="646331"/>
          </a:xfrm>
          <a:prstGeom prst="rect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FF0000"/>
                </a:solidFill>
              </a:rPr>
              <a:t>고객 회사</a:t>
            </a:r>
            <a:endParaRPr lang="en-US" altLang="ko-KR" b="1" dirty="0">
              <a:solidFill>
                <a:srgbClr val="FF0000"/>
              </a:solidFill>
            </a:endParaRPr>
          </a:p>
          <a:p>
            <a:pPr algn="ctr"/>
            <a:r>
              <a:rPr lang="ko-KR" altLang="en-US" b="1" dirty="0">
                <a:solidFill>
                  <a:srgbClr val="FF0000"/>
                </a:solidFill>
              </a:rPr>
              <a:t>고유 데이터서버</a:t>
            </a:r>
            <a:endParaRPr lang="en-US" altLang="ko-KR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58196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F855739-9002-1F64-80AC-7F0B1D66DC8E}"/>
              </a:ext>
            </a:extLst>
          </p:cNvPr>
          <p:cNvSpPr txBox="1"/>
          <p:nvPr/>
        </p:nvSpPr>
        <p:spPr>
          <a:xfrm>
            <a:off x="464808" y="98974"/>
            <a:ext cx="112395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 dirty="0"/>
              <a:t>구성도 설명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4089A83-A9DC-D523-042B-CEB809DC64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4957" y="1206970"/>
            <a:ext cx="7596768" cy="5031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8369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B9A9A77F-D14E-52E5-8461-6EE61E9614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4957" y="1206970"/>
            <a:ext cx="7596768" cy="503110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F855739-9002-1F64-80AC-7F0B1D66DC8E}"/>
              </a:ext>
            </a:extLst>
          </p:cNvPr>
          <p:cNvSpPr txBox="1"/>
          <p:nvPr/>
        </p:nvSpPr>
        <p:spPr>
          <a:xfrm>
            <a:off x="464808" y="98974"/>
            <a:ext cx="112395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 dirty="0"/>
              <a:t>구성도 설명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18F3E02-FD59-68D3-2481-014469FCC9F4}"/>
              </a:ext>
            </a:extLst>
          </p:cNvPr>
          <p:cNvSpPr txBox="1"/>
          <p:nvPr/>
        </p:nvSpPr>
        <p:spPr>
          <a:xfrm>
            <a:off x="6438790" y="2230759"/>
            <a:ext cx="609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dirty="0">
                <a:solidFill>
                  <a:srgbClr val="FF0000"/>
                </a:solidFill>
              </a:rPr>
              <a:t>A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C75100-D4C2-8A5C-0F47-33341B4B5EE4}"/>
              </a:ext>
            </a:extLst>
          </p:cNvPr>
          <p:cNvSpPr txBox="1"/>
          <p:nvPr/>
        </p:nvSpPr>
        <p:spPr>
          <a:xfrm>
            <a:off x="6506392" y="4491864"/>
            <a:ext cx="609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dirty="0">
                <a:solidFill>
                  <a:schemeClr val="tx2">
                    <a:lumMod val="50000"/>
                  </a:schemeClr>
                </a:solidFill>
              </a:rPr>
              <a:t>B</a:t>
            </a:r>
            <a:endParaRPr lang="ko-KR" altLang="en-US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8012F0-0C76-3067-85F9-F8203CA05267}"/>
              </a:ext>
            </a:extLst>
          </p:cNvPr>
          <p:cNvSpPr txBox="1"/>
          <p:nvPr/>
        </p:nvSpPr>
        <p:spPr>
          <a:xfrm>
            <a:off x="3596090" y="2740199"/>
            <a:ext cx="164156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dirty="0">
                <a:solidFill>
                  <a:srgbClr val="FF0000"/>
                </a:solidFill>
              </a:rPr>
              <a:t>A</a:t>
            </a:r>
            <a:r>
              <a:rPr lang="en-US" altLang="ko-KR" sz="8000" dirty="0">
                <a:solidFill>
                  <a:schemeClr val="tx2">
                    <a:lumMod val="50000"/>
                  </a:schemeClr>
                </a:solidFill>
              </a:rPr>
              <a:t>B</a:t>
            </a:r>
            <a:endParaRPr lang="ko-KR" altLang="en-US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27640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B9A9A77F-D14E-52E5-8461-6EE61E9614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4957" y="1206970"/>
            <a:ext cx="7596768" cy="503110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F855739-9002-1F64-80AC-7F0B1D66DC8E}"/>
              </a:ext>
            </a:extLst>
          </p:cNvPr>
          <p:cNvSpPr txBox="1"/>
          <p:nvPr/>
        </p:nvSpPr>
        <p:spPr>
          <a:xfrm>
            <a:off x="464808" y="98974"/>
            <a:ext cx="112395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 dirty="0"/>
              <a:t>구성도 설명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18F3E02-FD59-68D3-2481-014469FCC9F4}"/>
              </a:ext>
            </a:extLst>
          </p:cNvPr>
          <p:cNvSpPr txBox="1"/>
          <p:nvPr/>
        </p:nvSpPr>
        <p:spPr>
          <a:xfrm>
            <a:off x="6438790" y="2230759"/>
            <a:ext cx="609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dirty="0">
                <a:solidFill>
                  <a:srgbClr val="FF0000"/>
                </a:solidFill>
              </a:rPr>
              <a:t>A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C75100-D4C2-8A5C-0F47-33341B4B5EE4}"/>
              </a:ext>
            </a:extLst>
          </p:cNvPr>
          <p:cNvSpPr txBox="1"/>
          <p:nvPr/>
        </p:nvSpPr>
        <p:spPr>
          <a:xfrm>
            <a:off x="6506392" y="4491864"/>
            <a:ext cx="609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dirty="0">
                <a:solidFill>
                  <a:schemeClr val="tx2">
                    <a:lumMod val="50000"/>
                  </a:schemeClr>
                </a:solidFill>
              </a:rPr>
              <a:t>B</a:t>
            </a:r>
            <a:endParaRPr lang="ko-KR" altLang="en-US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8012F0-0C76-3067-85F9-F8203CA05267}"/>
              </a:ext>
            </a:extLst>
          </p:cNvPr>
          <p:cNvSpPr txBox="1"/>
          <p:nvPr/>
        </p:nvSpPr>
        <p:spPr>
          <a:xfrm>
            <a:off x="3596090" y="2740199"/>
            <a:ext cx="164156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dirty="0">
                <a:solidFill>
                  <a:srgbClr val="FF0000"/>
                </a:solidFill>
              </a:rPr>
              <a:t>A</a:t>
            </a:r>
            <a:r>
              <a:rPr lang="en-US" altLang="ko-KR" sz="8000" dirty="0">
                <a:solidFill>
                  <a:schemeClr val="tx2">
                    <a:lumMod val="50000"/>
                  </a:schemeClr>
                </a:solidFill>
              </a:rPr>
              <a:t>B</a:t>
            </a:r>
            <a:endParaRPr lang="ko-KR" altLang="en-US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" name="화살표: 위쪽/아래쪽 1">
            <a:extLst>
              <a:ext uri="{FF2B5EF4-FFF2-40B4-BE49-F238E27FC236}">
                <a16:creationId xmlns:a16="http://schemas.microsoft.com/office/drawing/2014/main" id="{4B45046D-81A2-1E93-C333-60DDCE58D193}"/>
              </a:ext>
            </a:extLst>
          </p:cNvPr>
          <p:cNvSpPr/>
          <p:nvPr/>
        </p:nvSpPr>
        <p:spPr>
          <a:xfrm>
            <a:off x="6755130" y="3554198"/>
            <a:ext cx="293260" cy="1107996"/>
          </a:xfrm>
          <a:prstGeom prst="upDown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곱하기 기호 7">
            <a:extLst>
              <a:ext uri="{FF2B5EF4-FFF2-40B4-BE49-F238E27FC236}">
                <a16:creationId xmlns:a16="http://schemas.microsoft.com/office/drawing/2014/main" id="{98DB8DE4-F78F-21C4-5AD0-503487FEBF92}"/>
              </a:ext>
            </a:extLst>
          </p:cNvPr>
          <p:cNvSpPr/>
          <p:nvPr/>
        </p:nvSpPr>
        <p:spPr>
          <a:xfrm>
            <a:off x="6503071" y="3784450"/>
            <a:ext cx="797378" cy="707414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46210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56DF4511-EF59-1B8E-516A-D7B21B8E1F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5691" y="1206970"/>
            <a:ext cx="7120618" cy="478846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F855739-9002-1F64-80AC-7F0B1D66DC8E}"/>
              </a:ext>
            </a:extLst>
          </p:cNvPr>
          <p:cNvSpPr txBox="1"/>
          <p:nvPr/>
        </p:nvSpPr>
        <p:spPr>
          <a:xfrm>
            <a:off x="464808" y="98974"/>
            <a:ext cx="112395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 dirty="0"/>
              <a:t>구성도 설명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563FAF-3B03-F9A5-F2A0-628F61CBA4D4}"/>
              </a:ext>
            </a:extLst>
          </p:cNvPr>
          <p:cNvSpPr txBox="1"/>
          <p:nvPr/>
        </p:nvSpPr>
        <p:spPr>
          <a:xfrm>
            <a:off x="3638550" y="2683696"/>
            <a:ext cx="171450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solidFill>
                  <a:srgbClr val="7030A0"/>
                </a:solidFill>
              </a:rPr>
              <a:t>국내</a:t>
            </a:r>
            <a:r>
              <a:rPr lang="en-US" altLang="ko-KR" dirty="0">
                <a:solidFill>
                  <a:srgbClr val="7030A0"/>
                </a:solidFill>
              </a:rPr>
              <a:t>WEB</a:t>
            </a:r>
            <a:r>
              <a:rPr lang="ko-KR" altLang="en-US" dirty="0">
                <a:solidFill>
                  <a:srgbClr val="7030A0"/>
                </a:solidFill>
              </a:rPr>
              <a:t>환경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5312FD-1291-6C8F-AB59-51D9B4AEF8EF}"/>
              </a:ext>
            </a:extLst>
          </p:cNvPr>
          <p:cNvSpPr txBox="1"/>
          <p:nvPr/>
        </p:nvSpPr>
        <p:spPr>
          <a:xfrm>
            <a:off x="3638550" y="4674706"/>
            <a:ext cx="171450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7030A0"/>
                </a:solidFill>
              </a:rPr>
              <a:t>해외 </a:t>
            </a:r>
            <a:r>
              <a:rPr lang="en-US" altLang="ko-KR" dirty="0">
                <a:solidFill>
                  <a:srgbClr val="7030A0"/>
                </a:solidFill>
              </a:rPr>
              <a:t>WEB</a:t>
            </a:r>
            <a:r>
              <a:rPr lang="ko-KR" altLang="en-US" dirty="0">
                <a:solidFill>
                  <a:srgbClr val="7030A0"/>
                </a:solidFill>
              </a:rPr>
              <a:t>환경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89E4F9E1-6C42-FB25-AD47-559C8741E86A}"/>
              </a:ext>
            </a:extLst>
          </p:cNvPr>
          <p:cNvSpPr/>
          <p:nvPr/>
        </p:nvSpPr>
        <p:spPr>
          <a:xfrm>
            <a:off x="3509010" y="2045970"/>
            <a:ext cx="1844040" cy="1591616"/>
          </a:xfrm>
          <a:prstGeom prst="roundRect">
            <a:avLst/>
          </a:prstGeom>
          <a:noFill/>
          <a:ln w="38100" cmpd="dbl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C5F4FE92-14D1-8CF8-2AF7-931BC933B1DE}"/>
              </a:ext>
            </a:extLst>
          </p:cNvPr>
          <p:cNvSpPr/>
          <p:nvPr/>
        </p:nvSpPr>
        <p:spPr>
          <a:xfrm>
            <a:off x="3509010" y="4059414"/>
            <a:ext cx="1844040" cy="1591616"/>
          </a:xfrm>
          <a:prstGeom prst="roundRect">
            <a:avLst/>
          </a:prstGeom>
          <a:noFill/>
          <a:ln w="38100" cmpd="dbl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03684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39ACCA0-7906-3405-8668-890E291BF72A}"/>
              </a:ext>
            </a:extLst>
          </p:cNvPr>
          <p:cNvSpPr txBox="1"/>
          <p:nvPr/>
        </p:nvSpPr>
        <p:spPr>
          <a:xfrm>
            <a:off x="3559030" y="2921168"/>
            <a:ext cx="507393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dirty="0"/>
              <a:t>적용된 기술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699484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CAD924C5-6DDC-D1BC-01BA-C76060C49367}"/>
              </a:ext>
            </a:extLst>
          </p:cNvPr>
          <p:cNvGrpSpPr/>
          <p:nvPr/>
        </p:nvGrpSpPr>
        <p:grpSpPr>
          <a:xfrm>
            <a:off x="-1117600" y="1580615"/>
            <a:ext cx="10364531" cy="3607083"/>
            <a:chOff x="-1209040" y="1294865"/>
            <a:chExt cx="10364531" cy="3607083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FD53906-35FA-D2B3-C13F-E780AC47B543}"/>
                </a:ext>
              </a:extLst>
            </p:cNvPr>
            <p:cNvSpPr txBox="1"/>
            <p:nvPr/>
          </p:nvSpPr>
          <p:spPr>
            <a:xfrm>
              <a:off x="564370" y="1294865"/>
              <a:ext cx="507393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/>
                <a:t>Auto </a:t>
              </a:r>
              <a:r>
                <a:rPr lang="en-US" altLang="ko-KR" sz="2800" dirty="0" err="1"/>
                <a:t>Scailing</a:t>
              </a:r>
              <a:endParaRPr lang="ko-KR" altLang="en-US" sz="900" dirty="0"/>
            </a:p>
          </p:txBody>
        </p:sp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5E4DAA18-3A15-7DEA-370F-2C3111A9BE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69999" y="1344038"/>
              <a:ext cx="430218" cy="424873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48D50BD-9CA6-CB2C-BD2C-EB9AC98A16A5}"/>
                </a:ext>
              </a:extLst>
            </p:cNvPr>
            <p:cNvSpPr txBox="1"/>
            <p:nvPr/>
          </p:nvSpPr>
          <p:spPr>
            <a:xfrm>
              <a:off x="1941891" y="1887758"/>
              <a:ext cx="7213600" cy="6617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/>
                <a:t>Application Load Balancers</a:t>
              </a:r>
              <a:endParaRPr lang="ko-KR" altLang="en-US" sz="2800" dirty="0"/>
            </a:p>
            <a:p>
              <a:endParaRPr lang="ko-KR" altLang="en-US" sz="900" dirty="0"/>
            </a:p>
          </p:txBody>
        </p:sp>
        <p:pic>
          <p:nvPicPr>
            <p:cNvPr id="8" name="Picture 2">
              <a:extLst>
                <a:ext uri="{FF2B5EF4-FFF2-40B4-BE49-F238E27FC236}">
                  <a16:creationId xmlns:a16="http://schemas.microsoft.com/office/drawing/2014/main" id="{A2E55441-A5C5-D988-3B23-817D1D9096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14278" y="1791771"/>
              <a:ext cx="773017" cy="7730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A94C70F-17F8-FF5E-03D2-F25DC2161D75}"/>
                </a:ext>
              </a:extLst>
            </p:cNvPr>
            <p:cNvSpPr txBox="1"/>
            <p:nvPr/>
          </p:nvSpPr>
          <p:spPr>
            <a:xfrm>
              <a:off x="-1197610" y="2502888"/>
              <a:ext cx="7213600" cy="6617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/>
                <a:t>WAF</a:t>
              </a:r>
              <a:endParaRPr lang="ko-KR" altLang="en-US" sz="2800" dirty="0"/>
            </a:p>
            <a:p>
              <a:pPr algn="ctr"/>
              <a:endParaRPr lang="ko-KR" altLang="en-US" sz="900" dirty="0"/>
            </a:p>
          </p:txBody>
        </p:sp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E79EF6A1-4CF3-F8E2-9218-EDBA06D842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6585" y="2495408"/>
              <a:ext cx="480782" cy="480782"/>
            </a:xfrm>
            <a:prstGeom prst="rect">
              <a:avLst/>
            </a:prstGeom>
            <a:solidFill>
              <a:schemeClr val="tx1"/>
            </a:solidFill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E6299800-5A7D-21FA-FB00-9D06582B2E38}"/>
                </a:ext>
              </a:extLst>
            </p:cNvPr>
            <p:cNvSpPr txBox="1"/>
            <p:nvPr/>
          </p:nvSpPr>
          <p:spPr>
            <a:xfrm>
              <a:off x="-311641" y="3110538"/>
              <a:ext cx="7213600" cy="6617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/>
                <a:t>Transit Gateway</a:t>
              </a:r>
              <a:endParaRPr lang="ko-KR" altLang="en-US" sz="2800" dirty="0"/>
            </a:p>
            <a:p>
              <a:pPr algn="ctr"/>
              <a:endParaRPr lang="ko-KR" altLang="en-US" sz="900" dirty="0"/>
            </a:p>
          </p:txBody>
        </p:sp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971C5272-4D30-3758-D143-7A5CD8B509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57630" y="3019188"/>
              <a:ext cx="695375" cy="6953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560AA41-166A-E636-B4AC-0249CF1FAD0E}"/>
                </a:ext>
              </a:extLst>
            </p:cNvPr>
            <p:cNvSpPr txBox="1"/>
            <p:nvPr/>
          </p:nvSpPr>
          <p:spPr>
            <a:xfrm>
              <a:off x="-1209040" y="3656288"/>
              <a:ext cx="7213600" cy="6617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/>
                <a:t>VPN</a:t>
              </a:r>
              <a:endParaRPr lang="ko-KR" altLang="en-US" sz="2800" dirty="0"/>
            </a:p>
            <a:p>
              <a:pPr algn="ctr"/>
              <a:endParaRPr lang="ko-KR" altLang="en-US" sz="900" dirty="0"/>
            </a:p>
          </p:txBody>
        </p:sp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AEF0BFB7-4DE7-0A7D-1D39-8CB0EC82BA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57858" y="3562545"/>
              <a:ext cx="695375" cy="6953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2">
              <a:extLst>
                <a:ext uri="{FF2B5EF4-FFF2-40B4-BE49-F238E27FC236}">
                  <a16:creationId xmlns:a16="http://schemas.microsoft.com/office/drawing/2014/main" id="{D277F33F-FB80-4376-4868-50D5AA94BDF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51405" y="4168963"/>
              <a:ext cx="695375" cy="6953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7D2E50B-AD58-6E67-10A3-72C29FEBF70D}"/>
                </a:ext>
              </a:extLst>
            </p:cNvPr>
            <p:cNvSpPr txBox="1"/>
            <p:nvPr/>
          </p:nvSpPr>
          <p:spPr>
            <a:xfrm>
              <a:off x="-91440" y="4240228"/>
              <a:ext cx="7213600" cy="6617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/>
                <a:t>Global Accelerator</a:t>
              </a:r>
              <a:endParaRPr lang="ko-KR" altLang="en-US" sz="2800" dirty="0"/>
            </a:p>
            <a:p>
              <a:pPr algn="ctr"/>
              <a:endParaRPr lang="ko-KR" altLang="en-US" sz="900" dirty="0"/>
            </a:p>
          </p:txBody>
        </p:sp>
      </p:grp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077D958C-AAA8-1C9A-565F-9F8709FFAF2A}"/>
              </a:ext>
            </a:extLst>
          </p:cNvPr>
          <p:cNvCxnSpPr/>
          <p:nvPr/>
        </p:nvCxnSpPr>
        <p:spPr>
          <a:xfrm>
            <a:off x="0" y="1146275"/>
            <a:ext cx="6320790" cy="0"/>
          </a:xfrm>
          <a:prstGeom prst="line">
            <a:avLst/>
          </a:prstGeom>
          <a:ln w="85725" cmpd="tri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D3300BE-7B17-A75A-E1D8-D067B7A7DCA4}"/>
              </a:ext>
            </a:extLst>
          </p:cNvPr>
          <p:cNvSpPr txBox="1"/>
          <p:nvPr/>
        </p:nvSpPr>
        <p:spPr>
          <a:xfrm>
            <a:off x="-220201" y="30793"/>
            <a:ext cx="507393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dirty="0"/>
              <a:t>적용된 기술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435695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D7383ED3-C66B-8BC5-8DAE-C578F60ED1E6}"/>
              </a:ext>
            </a:extLst>
          </p:cNvPr>
          <p:cNvSpPr txBox="1"/>
          <p:nvPr/>
        </p:nvSpPr>
        <p:spPr>
          <a:xfrm>
            <a:off x="841112" y="963267"/>
            <a:ext cx="59981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/>
              <a:t>당사의 솔루션</a:t>
            </a:r>
          </a:p>
        </p:txBody>
      </p:sp>
      <p:pic>
        <p:nvPicPr>
          <p:cNvPr id="2052" name="Picture 4" descr="협업하는 팀장: 오해를 제거하라 - PUBLY">
            <a:extLst>
              <a:ext uri="{FF2B5EF4-FFF2-40B4-BE49-F238E27FC236}">
                <a16:creationId xmlns:a16="http://schemas.microsoft.com/office/drawing/2014/main" id="{FB6F4E6A-CB9D-4203-A887-7389148AA9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0483" y="1395561"/>
            <a:ext cx="7190879" cy="4066877"/>
          </a:xfrm>
          <a:prstGeom prst="rect">
            <a:avLst/>
          </a:prstGeom>
          <a:noFill/>
          <a:effectLst>
            <a:softEdge rad="317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C9E550A-24AE-0774-F42A-FB773C216428}"/>
              </a:ext>
            </a:extLst>
          </p:cNvPr>
          <p:cNvSpPr txBox="1"/>
          <p:nvPr/>
        </p:nvSpPr>
        <p:spPr>
          <a:xfrm>
            <a:off x="1325576" y="2495006"/>
            <a:ext cx="2514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/>
              <a:t>적용된 기술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7B8E0E-B451-56E7-D7D0-CCD4409C2827}"/>
              </a:ext>
            </a:extLst>
          </p:cNvPr>
          <p:cNvSpPr txBox="1"/>
          <p:nvPr/>
        </p:nvSpPr>
        <p:spPr>
          <a:xfrm>
            <a:off x="1325576" y="3286470"/>
            <a:ext cx="2514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/>
              <a:t>구성도 설명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D38F22-18FC-03C9-C87B-D7863A759223}"/>
              </a:ext>
            </a:extLst>
          </p:cNvPr>
          <p:cNvSpPr txBox="1"/>
          <p:nvPr/>
        </p:nvSpPr>
        <p:spPr>
          <a:xfrm>
            <a:off x="1377523" y="4077934"/>
            <a:ext cx="2514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/>
              <a:t>기술구현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D72E355-8A0D-CD3D-B209-DF4122CD30CE}"/>
              </a:ext>
            </a:extLst>
          </p:cNvPr>
          <p:cNvSpPr txBox="1"/>
          <p:nvPr/>
        </p:nvSpPr>
        <p:spPr>
          <a:xfrm>
            <a:off x="1325576" y="4869398"/>
            <a:ext cx="2514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/>
              <a:t>추가 구성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5ADB83-1D64-EF12-A731-8FF40C8DDC2E}"/>
              </a:ext>
            </a:extLst>
          </p:cNvPr>
          <p:cNvSpPr txBox="1"/>
          <p:nvPr/>
        </p:nvSpPr>
        <p:spPr>
          <a:xfrm>
            <a:off x="1166732" y="5660862"/>
            <a:ext cx="29361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/>
              <a:t>차후 개발 예정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576A19-C5D8-F36F-B94C-257D450AE44E}"/>
              </a:ext>
            </a:extLst>
          </p:cNvPr>
          <p:cNvSpPr txBox="1"/>
          <p:nvPr/>
        </p:nvSpPr>
        <p:spPr>
          <a:xfrm>
            <a:off x="97852" y="1821469"/>
            <a:ext cx="50739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/>
              <a:t>협업을 위한 특별한 장소</a:t>
            </a:r>
            <a:endParaRPr lang="en-US" altLang="ko-KR" sz="2800" dirty="0"/>
          </a:p>
        </p:txBody>
      </p:sp>
    </p:spTree>
    <p:extLst>
      <p:ext uri="{BB962C8B-B14F-4D97-AF65-F5344CB8AC3E}">
        <p14:creationId xmlns:p14="http://schemas.microsoft.com/office/powerpoint/2010/main" val="13110522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F855739-9002-1F64-80AC-7F0B1D66DC8E}"/>
              </a:ext>
            </a:extLst>
          </p:cNvPr>
          <p:cNvSpPr txBox="1"/>
          <p:nvPr/>
        </p:nvSpPr>
        <p:spPr>
          <a:xfrm>
            <a:off x="340130" y="185845"/>
            <a:ext cx="112395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600"/>
              <a:t>적용된 기술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06EF12E-5B84-03B5-F313-33A764AD53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9880" y="1180607"/>
            <a:ext cx="560967" cy="55399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FF734C5-B607-043C-85AF-0FD04256B4DA}"/>
              </a:ext>
            </a:extLst>
          </p:cNvPr>
          <p:cNvSpPr txBox="1"/>
          <p:nvPr/>
        </p:nvSpPr>
        <p:spPr>
          <a:xfrm>
            <a:off x="6470663" y="1146452"/>
            <a:ext cx="25360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/>
              <a:t>Auto </a:t>
            </a:r>
            <a:r>
              <a:rPr lang="en-US" altLang="ko-KR" sz="3200" dirty="0" err="1"/>
              <a:t>Scailng</a:t>
            </a:r>
            <a:endParaRPr lang="ko-KR" altLang="en-US" sz="3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109D54-F46E-DFD6-8C6E-7D89710924B9}"/>
              </a:ext>
            </a:extLst>
          </p:cNvPr>
          <p:cNvSpPr txBox="1"/>
          <p:nvPr/>
        </p:nvSpPr>
        <p:spPr>
          <a:xfrm>
            <a:off x="5959880" y="1887983"/>
            <a:ext cx="6093724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 dirty="0">
                <a:effectLst/>
              </a:rPr>
              <a:t>Amazon EC2 Auto Scaling</a:t>
            </a:r>
            <a:r>
              <a:rPr lang="ko-KR" altLang="en-US" b="0" i="0" dirty="0">
                <a:effectLst/>
              </a:rPr>
              <a:t>을 사용하면 애플리케이션의 로드를 처리할 수 있는 정확한 수의 </a:t>
            </a:r>
            <a:r>
              <a:rPr lang="en-US" altLang="ko-KR" b="0" i="0" dirty="0">
                <a:effectLst/>
              </a:rPr>
              <a:t>Amazon EC2 </a:t>
            </a:r>
            <a:r>
              <a:rPr lang="ko-KR" altLang="en-US" b="0" i="0" dirty="0">
                <a:effectLst/>
              </a:rPr>
              <a:t>인스턴스를 유지할 수 있습니다</a:t>
            </a:r>
            <a:r>
              <a:rPr lang="en-US" altLang="ko-KR" b="0" i="0" dirty="0">
                <a:effectLst/>
              </a:rPr>
              <a:t>. </a:t>
            </a:r>
            <a:r>
              <a:rPr lang="ko-KR" altLang="en-US" b="0" i="1" dirty="0">
                <a:effectLst/>
              </a:rPr>
              <a:t>오토 스케일링</a:t>
            </a:r>
            <a:r>
              <a:rPr lang="ko-KR" altLang="en-US" b="0" i="0" dirty="0">
                <a:effectLst/>
              </a:rPr>
              <a:t>이라는 </a:t>
            </a:r>
            <a:r>
              <a:rPr lang="en-US" altLang="ko-KR" b="0" i="0" dirty="0">
                <a:effectLst/>
              </a:rPr>
              <a:t>EC2 </a:t>
            </a:r>
            <a:r>
              <a:rPr lang="ko-KR" altLang="en-US" b="0" i="0" dirty="0">
                <a:effectLst/>
              </a:rPr>
              <a:t>인스턴스 모음을 생성합니다</a:t>
            </a:r>
            <a:r>
              <a:rPr lang="en-US" altLang="ko-KR" b="0" i="0" dirty="0">
                <a:effectLst/>
              </a:rPr>
              <a:t>. </a:t>
            </a:r>
            <a:r>
              <a:rPr lang="ko-KR" altLang="en-US" b="0" i="0" dirty="0">
                <a:effectLst/>
              </a:rPr>
              <a:t>각 오토 스케일링의 최소 인스턴스 수를 지정할 수 있으며</a:t>
            </a:r>
            <a:r>
              <a:rPr lang="en-US" altLang="ko-KR" b="0" i="0" dirty="0">
                <a:effectLst/>
              </a:rPr>
              <a:t>, Amazon EC2 Auto Scaling</a:t>
            </a:r>
            <a:r>
              <a:rPr lang="ko-KR" altLang="en-US" b="0" i="0" dirty="0">
                <a:effectLst/>
              </a:rPr>
              <a:t>에서는 그룹의 크기가 이 값 아래로 내려가지 않습니다</a:t>
            </a:r>
            <a:r>
              <a:rPr lang="en-US" altLang="ko-KR" b="0" i="0" dirty="0">
                <a:effectLst/>
              </a:rPr>
              <a:t>. </a:t>
            </a:r>
            <a:r>
              <a:rPr lang="ko-KR" altLang="en-US" b="0" i="0" dirty="0">
                <a:effectLst/>
              </a:rPr>
              <a:t>각 오토 스케일링의 최대 인스턴스 수를 지정할 수 있으며</a:t>
            </a:r>
            <a:r>
              <a:rPr lang="en-US" altLang="ko-KR" b="0" i="0" dirty="0">
                <a:effectLst/>
              </a:rPr>
              <a:t>, Amazon EC2 Auto Scaling</a:t>
            </a:r>
            <a:r>
              <a:rPr lang="ko-KR" altLang="en-US" b="0" i="0" dirty="0">
                <a:effectLst/>
              </a:rPr>
              <a:t>에서는 그룹의 크기가 이 값을 넘지 않습니다</a:t>
            </a:r>
            <a:r>
              <a:rPr lang="en-US" altLang="ko-KR" b="0" i="0" dirty="0">
                <a:effectLst/>
              </a:rPr>
              <a:t>. </a:t>
            </a:r>
            <a:r>
              <a:rPr lang="ko-KR" altLang="en-US" b="0" i="0" dirty="0">
                <a:effectLst/>
              </a:rPr>
              <a:t>원하는 용량을 지정한 경우 그룹을 생성한 다음에는 언제든지 </a:t>
            </a:r>
            <a:r>
              <a:rPr lang="en-US" altLang="ko-KR" b="0" i="0" dirty="0">
                <a:effectLst/>
              </a:rPr>
              <a:t>Amazon EC2 Auto Scaling</a:t>
            </a:r>
            <a:r>
              <a:rPr lang="ko-KR" altLang="en-US" b="0" i="0" dirty="0">
                <a:effectLst/>
              </a:rPr>
              <a:t>에서 해당 그룹에서 이만큼의 인스턴스를 보유할 수 있습니다</a:t>
            </a:r>
            <a:r>
              <a:rPr lang="en-US" altLang="ko-KR" b="0" i="0" dirty="0">
                <a:effectLst/>
              </a:rPr>
              <a:t>. </a:t>
            </a:r>
            <a:r>
              <a:rPr lang="ko-KR" altLang="en-US" b="0" i="0" dirty="0">
                <a:effectLst/>
              </a:rPr>
              <a:t>조정 정책을 지정했다면 </a:t>
            </a:r>
            <a:r>
              <a:rPr lang="en-US" altLang="ko-KR" b="0" i="0" dirty="0">
                <a:effectLst/>
              </a:rPr>
              <a:t>Amazon EC2 Auto Scaling</a:t>
            </a:r>
            <a:r>
              <a:rPr lang="ko-KR" altLang="en-US" b="0" i="0" dirty="0">
                <a:effectLst/>
              </a:rPr>
              <a:t>에서는 애플리케이션의 늘어나거나 줄어드는 수요에 따라 인스턴스를 시작하거나 종료할 수 있습니다</a:t>
            </a:r>
            <a:r>
              <a:rPr lang="en-US" altLang="ko-KR" b="0" i="0" dirty="0">
                <a:effectLst/>
              </a:rPr>
              <a:t>.</a:t>
            </a:r>
            <a:endParaRPr lang="ko-KR" alt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E679847-5FEF-51E6-0288-E424FCDE51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061" y="1887983"/>
            <a:ext cx="5541555" cy="3726575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19951741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F855739-9002-1F64-80AC-7F0B1D66DC8E}"/>
              </a:ext>
            </a:extLst>
          </p:cNvPr>
          <p:cNvSpPr txBox="1"/>
          <p:nvPr/>
        </p:nvSpPr>
        <p:spPr>
          <a:xfrm>
            <a:off x="340130" y="185845"/>
            <a:ext cx="112395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600"/>
              <a:t>적용된 기술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FF734C5-B607-043C-85AF-0FD04256B4DA}"/>
              </a:ext>
            </a:extLst>
          </p:cNvPr>
          <p:cNvSpPr txBox="1"/>
          <p:nvPr/>
        </p:nvSpPr>
        <p:spPr>
          <a:xfrm>
            <a:off x="6470663" y="1146452"/>
            <a:ext cx="52120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/>
              <a:t>Application Load Balancers</a:t>
            </a:r>
            <a:endParaRPr lang="ko-KR" altLang="en-US" sz="3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109D54-F46E-DFD6-8C6E-7D89710924B9}"/>
              </a:ext>
            </a:extLst>
          </p:cNvPr>
          <p:cNvSpPr txBox="1"/>
          <p:nvPr/>
        </p:nvSpPr>
        <p:spPr>
          <a:xfrm>
            <a:off x="5959880" y="1979424"/>
            <a:ext cx="6093724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0" i="0" dirty="0">
                <a:effectLst/>
                <a:latin typeface="+mj-ea"/>
                <a:ea typeface="+mj-ea"/>
              </a:rPr>
              <a:t>Application Load Balancer</a:t>
            </a:r>
            <a:r>
              <a:rPr lang="ko-KR" altLang="en-US" b="0" i="0" dirty="0">
                <a:effectLst/>
                <a:latin typeface="+mj-ea"/>
                <a:ea typeface="+mj-ea"/>
              </a:rPr>
              <a:t>는 개방형 시스템 간 상호 연결</a:t>
            </a:r>
            <a:r>
              <a:rPr lang="en-US" altLang="ko-KR" b="0" i="0" dirty="0">
                <a:effectLst/>
                <a:latin typeface="+mj-ea"/>
                <a:ea typeface="+mj-ea"/>
              </a:rPr>
              <a:t>(OSI) </a:t>
            </a:r>
            <a:r>
              <a:rPr lang="ko-KR" altLang="en-US" b="0" i="0" dirty="0">
                <a:effectLst/>
                <a:latin typeface="+mj-ea"/>
                <a:ea typeface="+mj-ea"/>
              </a:rPr>
              <a:t>모델의 일곱 번째 계층인 애플리케이션 계층에서 작동합니다</a:t>
            </a:r>
            <a:r>
              <a:rPr lang="en-US" altLang="ko-KR" b="0" i="0" dirty="0">
                <a:effectLst/>
                <a:latin typeface="+mj-ea"/>
                <a:ea typeface="+mj-ea"/>
              </a:rPr>
              <a:t>. </a:t>
            </a:r>
            <a:r>
              <a:rPr lang="ko-KR" altLang="en-US" b="0" i="0" dirty="0">
                <a:effectLst/>
                <a:latin typeface="+mj-ea"/>
                <a:ea typeface="+mj-ea"/>
              </a:rPr>
              <a:t>로드 </a:t>
            </a:r>
            <a:r>
              <a:rPr lang="ko-KR" altLang="en-US" b="0" i="0" dirty="0" err="1">
                <a:effectLst/>
                <a:latin typeface="+mj-ea"/>
                <a:ea typeface="+mj-ea"/>
              </a:rPr>
              <a:t>밸런서는</a:t>
            </a:r>
            <a:r>
              <a:rPr lang="ko-KR" altLang="en-US" b="0" i="0" dirty="0">
                <a:effectLst/>
                <a:latin typeface="+mj-ea"/>
                <a:ea typeface="+mj-ea"/>
              </a:rPr>
              <a:t> 요청을 받으면 우선 순위에 따라 </a:t>
            </a:r>
            <a:r>
              <a:rPr lang="ko-KR" altLang="en-US" b="0" i="0" dirty="0" err="1">
                <a:effectLst/>
                <a:latin typeface="+mj-ea"/>
                <a:ea typeface="+mj-ea"/>
              </a:rPr>
              <a:t>리스너</a:t>
            </a:r>
            <a:r>
              <a:rPr lang="ko-KR" altLang="en-US" b="0" i="0" dirty="0">
                <a:effectLst/>
                <a:latin typeface="+mj-ea"/>
                <a:ea typeface="+mj-ea"/>
              </a:rPr>
              <a:t> 규칙을 평가하여 적용할 규칙을 결정한 다음</a:t>
            </a:r>
            <a:r>
              <a:rPr lang="en-US" altLang="ko-KR" b="0" i="0" dirty="0">
                <a:effectLst/>
                <a:latin typeface="+mj-ea"/>
                <a:ea typeface="+mj-ea"/>
              </a:rPr>
              <a:t>, </a:t>
            </a:r>
            <a:r>
              <a:rPr lang="ko-KR" altLang="en-US" b="0" i="0" dirty="0">
                <a:effectLst/>
                <a:latin typeface="+mj-ea"/>
                <a:ea typeface="+mj-ea"/>
              </a:rPr>
              <a:t>규칙 작업의 대상 그룹에서 대상을 선택합니다</a:t>
            </a:r>
            <a:r>
              <a:rPr lang="en-US" altLang="ko-KR" b="0" i="0" dirty="0">
                <a:effectLst/>
                <a:latin typeface="+mj-ea"/>
                <a:ea typeface="+mj-ea"/>
              </a:rPr>
              <a:t>. </a:t>
            </a:r>
            <a:r>
              <a:rPr lang="ko-KR" altLang="en-US" b="0" i="0" dirty="0">
                <a:effectLst/>
                <a:latin typeface="+mj-ea"/>
                <a:ea typeface="+mj-ea"/>
              </a:rPr>
              <a:t>애플리케이션 트래픽의 콘텐츠를 기반으로 다른 대상 그룹에 요청을 라우팅하도록 </a:t>
            </a:r>
            <a:r>
              <a:rPr lang="ko-KR" altLang="en-US" b="0" i="0" dirty="0" err="1">
                <a:effectLst/>
                <a:latin typeface="+mj-ea"/>
                <a:ea typeface="+mj-ea"/>
              </a:rPr>
              <a:t>리스너</a:t>
            </a:r>
            <a:r>
              <a:rPr lang="ko-KR" altLang="en-US" b="0" i="0" dirty="0">
                <a:effectLst/>
                <a:latin typeface="+mj-ea"/>
                <a:ea typeface="+mj-ea"/>
              </a:rPr>
              <a:t> 규칙을 구성할 수 있습니다</a:t>
            </a:r>
            <a:r>
              <a:rPr lang="en-US" altLang="ko-KR" b="0" i="0" dirty="0">
                <a:effectLst/>
                <a:latin typeface="+mj-ea"/>
                <a:ea typeface="+mj-ea"/>
              </a:rPr>
              <a:t>. </a:t>
            </a:r>
            <a:r>
              <a:rPr lang="ko-KR" altLang="en-US" b="0" i="0" dirty="0">
                <a:effectLst/>
                <a:latin typeface="+mj-ea"/>
                <a:ea typeface="+mj-ea"/>
              </a:rPr>
              <a:t>대상이 여러 개의 대상 그룹에 등록이 된 경우에도 각 대상 그룹에 대해 독립적으로 라우팅이 수행됩니다</a:t>
            </a:r>
            <a:r>
              <a:rPr lang="en-US" altLang="ko-KR" b="0" i="0" dirty="0">
                <a:effectLst/>
                <a:latin typeface="+mj-ea"/>
                <a:ea typeface="+mj-ea"/>
              </a:rPr>
              <a:t>. </a:t>
            </a:r>
            <a:r>
              <a:rPr lang="ko-KR" altLang="en-US" b="0" i="0" dirty="0">
                <a:effectLst/>
                <a:latin typeface="+mj-ea"/>
                <a:ea typeface="+mj-ea"/>
              </a:rPr>
              <a:t>대상 그룹 레벨에서 사용되는 라우팅 알고리즘을 구성할 수 있습니다</a:t>
            </a:r>
            <a:r>
              <a:rPr lang="en-US" altLang="ko-KR" b="0" i="0" dirty="0">
                <a:effectLst/>
                <a:latin typeface="+mj-ea"/>
                <a:ea typeface="+mj-ea"/>
              </a:rPr>
              <a:t>. </a:t>
            </a:r>
            <a:r>
              <a:rPr lang="ko-KR" altLang="en-US" b="0" i="0" dirty="0">
                <a:effectLst/>
                <a:latin typeface="+mj-ea"/>
                <a:ea typeface="+mj-ea"/>
              </a:rPr>
              <a:t>기본 라우팅 알고리즘은 라운드 로빈입니다</a:t>
            </a:r>
            <a:r>
              <a:rPr lang="en-US" altLang="ko-KR" b="0" i="0" dirty="0">
                <a:effectLst/>
                <a:latin typeface="+mj-ea"/>
                <a:ea typeface="+mj-ea"/>
              </a:rPr>
              <a:t>. </a:t>
            </a:r>
            <a:r>
              <a:rPr lang="ko-KR" altLang="en-US" b="0" i="0" dirty="0">
                <a:effectLst/>
                <a:latin typeface="+mj-ea"/>
                <a:ea typeface="+mj-ea"/>
              </a:rPr>
              <a:t>그 대신 최소 미해결 요청 라우팅 알고리즘을 지정할 수 있습니다</a:t>
            </a:r>
            <a:r>
              <a:rPr lang="en-US" altLang="ko-KR" b="0" i="0" dirty="0">
                <a:effectLst/>
                <a:latin typeface="+mj-ea"/>
                <a:ea typeface="+mj-ea"/>
              </a:rPr>
              <a:t>.</a:t>
            </a: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741C6ED6-5E53-B75B-2FD5-E71459F0E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9638" y="1092031"/>
            <a:ext cx="795952" cy="795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612F955-50B0-68A7-BC68-C31F076503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061" y="1887983"/>
            <a:ext cx="5541555" cy="3726575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2503683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F855739-9002-1F64-80AC-7F0B1D66DC8E}"/>
              </a:ext>
            </a:extLst>
          </p:cNvPr>
          <p:cNvSpPr txBox="1"/>
          <p:nvPr/>
        </p:nvSpPr>
        <p:spPr>
          <a:xfrm>
            <a:off x="340130" y="185845"/>
            <a:ext cx="112395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600"/>
              <a:t>적용된 기술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06EF12E-5B84-03B5-F313-33A764AD53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6880" y="1180607"/>
            <a:ext cx="560967" cy="55399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FF734C5-B607-043C-85AF-0FD04256B4DA}"/>
              </a:ext>
            </a:extLst>
          </p:cNvPr>
          <p:cNvSpPr txBox="1"/>
          <p:nvPr/>
        </p:nvSpPr>
        <p:spPr>
          <a:xfrm>
            <a:off x="6597663" y="1146452"/>
            <a:ext cx="25360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/>
              <a:t>Auto </a:t>
            </a:r>
            <a:r>
              <a:rPr lang="en-US" altLang="ko-KR" sz="3200" dirty="0" err="1"/>
              <a:t>Scailng</a:t>
            </a:r>
            <a:endParaRPr lang="ko-KR" altLang="en-US" sz="3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67180B-963F-5184-35FF-A10D176DAE46}"/>
              </a:ext>
            </a:extLst>
          </p:cNvPr>
          <p:cNvSpPr txBox="1"/>
          <p:nvPr/>
        </p:nvSpPr>
        <p:spPr>
          <a:xfrm>
            <a:off x="5959880" y="2995422"/>
            <a:ext cx="565154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적은 초기비용</a:t>
            </a:r>
            <a:endParaRPr lang="en-US" altLang="ko-KR" sz="2800" dirty="0"/>
          </a:p>
          <a:p>
            <a:endParaRPr lang="en-US" altLang="ko-KR" sz="2800" dirty="0"/>
          </a:p>
          <a:p>
            <a:r>
              <a:rPr lang="ko-KR" altLang="en-US" sz="2800" dirty="0"/>
              <a:t>사용량에 따른 합리적인</a:t>
            </a:r>
            <a:r>
              <a:rPr lang="en-US" altLang="ko-KR" sz="2800" dirty="0"/>
              <a:t> </a:t>
            </a:r>
            <a:r>
              <a:rPr lang="ko-KR" altLang="en-US" sz="2800" dirty="0"/>
              <a:t>서버확장</a:t>
            </a:r>
            <a:endParaRPr lang="en-US" altLang="ko-KR" sz="2800" dirty="0"/>
          </a:p>
          <a:p>
            <a:endParaRPr lang="en-US" altLang="ko-KR" sz="2800" dirty="0"/>
          </a:p>
          <a:p>
            <a:r>
              <a:rPr lang="ko-KR" altLang="en-US" sz="2800" dirty="0"/>
              <a:t>사용량에 따른 합리적인 서버축소</a:t>
            </a:r>
            <a:endParaRPr lang="en-US" altLang="ko-KR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9DFB2B-DB57-1FCB-3E85-608D730DD05E}"/>
              </a:ext>
            </a:extLst>
          </p:cNvPr>
          <p:cNvSpPr txBox="1"/>
          <p:nvPr/>
        </p:nvSpPr>
        <p:spPr>
          <a:xfrm>
            <a:off x="6494562" y="1713630"/>
            <a:ext cx="52120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/>
              <a:t>Application Load Balancers</a:t>
            </a:r>
            <a:endParaRPr lang="ko-KR" altLang="en-US" sz="3200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B81622E5-6345-E026-1811-2C8B42B6D9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3537" y="1659209"/>
            <a:ext cx="795952" cy="795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5A27C530-9B48-A00B-2A7D-A253CE3A13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061" y="1887983"/>
            <a:ext cx="5541555" cy="3726575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11116568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F855739-9002-1F64-80AC-7F0B1D66DC8E}"/>
              </a:ext>
            </a:extLst>
          </p:cNvPr>
          <p:cNvSpPr txBox="1"/>
          <p:nvPr/>
        </p:nvSpPr>
        <p:spPr>
          <a:xfrm>
            <a:off x="340130" y="185845"/>
            <a:ext cx="112395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600"/>
              <a:t>적용된 기술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FF734C5-B607-043C-85AF-0FD04256B4DA}"/>
              </a:ext>
            </a:extLst>
          </p:cNvPr>
          <p:cNvSpPr txBox="1"/>
          <p:nvPr/>
        </p:nvSpPr>
        <p:spPr>
          <a:xfrm>
            <a:off x="6470663" y="2269855"/>
            <a:ext cx="32111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/>
              <a:t>AWS Client VPN</a:t>
            </a:r>
            <a:endParaRPr lang="ko-KR" altLang="en-US" sz="3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109D54-F46E-DFD6-8C6E-7D89710924B9}"/>
              </a:ext>
            </a:extLst>
          </p:cNvPr>
          <p:cNvSpPr txBox="1"/>
          <p:nvPr/>
        </p:nvSpPr>
        <p:spPr>
          <a:xfrm>
            <a:off x="5959880" y="3011386"/>
            <a:ext cx="609372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 dirty="0">
                <a:effectLst/>
              </a:rPr>
              <a:t>AWS Client VPN</a:t>
            </a:r>
            <a:r>
              <a:rPr lang="ko-KR" altLang="en-US" b="0" i="0" dirty="0">
                <a:effectLst/>
              </a:rPr>
              <a:t>은 </a:t>
            </a:r>
            <a:r>
              <a:rPr lang="en-US" altLang="ko-KR" b="0" i="0" dirty="0">
                <a:effectLst/>
              </a:rPr>
              <a:t>AWS </a:t>
            </a:r>
            <a:r>
              <a:rPr lang="ko-KR" altLang="en-US" b="0" i="0" dirty="0">
                <a:effectLst/>
              </a:rPr>
              <a:t>리소스 및 </a:t>
            </a:r>
            <a:r>
              <a:rPr lang="ko-KR" altLang="en-US" b="0" i="0" dirty="0" err="1">
                <a:effectLst/>
              </a:rPr>
              <a:t>온프레미스</a:t>
            </a:r>
            <a:r>
              <a:rPr lang="ko-KR" altLang="en-US" b="0" i="0" dirty="0">
                <a:effectLst/>
              </a:rPr>
              <a:t> 네트워크의 리소스에 안전하게 액세스할 수 있도록 하는 관리형 클라이언트 기반 </a:t>
            </a:r>
            <a:r>
              <a:rPr lang="en-US" altLang="ko-KR" b="0" i="0" dirty="0">
                <a:effectLst/>
              </a:rPr>
              <a:t>VPN </a:t>
            </a:r>
            <a:r>
              <a:rPr lang="ko-KR" altLang="en-US" b="0" i="0" dirty="0">
                <a:effectLst/>
              </a:rPr>
              <a:t>서비스입니다</a:t>
            </a:r>
            <a:r>
              <a:rPr lang="en-US" altLang="ko-KR" b="0" i="0" dirty="0">
                <a:effectLst/>
              </a:rPr>
              <a:t>. Client VPN</a:t>
            </a:r>
            <a:r>
              <a:rPr lang="ko-KR" altLang="en-US" b="0" i="0" dirty="0">
                <a:effectLst/>
              </a:rPr>
              <a:t>에서는 </a:t>
            </a:r>
            <a:r>
              <a:rPr lang="en-US" altLang="ko-KR" b="0" i="0" dirty="0">
                <a:effectLst/>
              </a:rPr>
              <a:t>OpenVPN </a:t>
            </a:r>
            <a:r>
              <a:rPr lang="ko-KR" altLang="en-US" b="0" i="0" dirty="0">
                <a:effectLst/>
              </a:rPr>
              <a:t>기반 </a:t>
            </a:r>
            <a:r>
              <a:rPr lang="en-US" altLang="ko-KR" b="0" i="0" dirty="0">
                <a:effectLst/>
              </a:rPr>
              <a:t>VPN </a:t>
            </a:r>
            <a:r>
              <a:rPr lang="ko-KR" altLang="en-US" b="0" i="0" dirty="0">
                <a:effectLst/>
              </a:rPr>
              <a:t>클라이언트를 사용하여 어떤 </a:t>
            </a:r>
            <a:r>
              <a:rPr lang="ko-KR" altLang="en-US" b="0" i="0" dirty="0" err="1">
                <a:effectLst/>
              </a:rPr>
              <a:t>위치에서든</a:t>
            </a:r>
            <a:r>
              <a:rPr lang="ko-KR" altLang="en-US" b="0" i="0" dirty="0">
                <a:effectLst/>
              </a:rPr>
              <a:t> 리소스에 액세스할 수 있습니다</a:t>
            </a:r>
            <a:r>
              <a:rPr lang="en-US" altLang="ko-KR" b="0" i="0" dirty="0">
                <a:effectLst/>
              </a:rPr>
              <a:t>.</a:t>
            </a:r>
            <a:endParaRPr lang="ko-KR" altLang="en-US" dirty="0"/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79CAAF5F-E983-3CC3-E866-21991F7E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2029" y="2191476"/>
            <a:ext cx="741531" cy="741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9D7A80A-4E91-C67D-A74C-9C33E53CD1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061" y="1887983"/>
            <a:ext cx="5541555" cy="3726575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6989163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F855739-9002-1F64-80AC-7F0B1D66DC8E}"/>
              </a:ext>
            </a:extLst>
          </p:cNvPr>
          <p:cNvSpPr txBox="1"/>
          <p:nvPr/>
        </p:nvSpPr>
        <p:spPr>
          <a:xfrm>
            <a:off x="340130" y="185845"/>
            <a:ext cx="112395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600"/>
              <a:t>적용된 기술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FF734C5-B607-043C-85AF-0FD04256B4DA}"/>
              </a:ext>
            </a:extLst>
          </p:cNvPr>
          <p:cNvSpPr txBox="1"/>
          <p:nvPr/>
        </p:nvSpPr>
        <p:spPr>
          <a:xfrm>
            <a:off x="6470663" y="2269855"/>
            <a:ext cx="32111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/>
              <a:t>AWS Client VPN</a:t>
            </a:r>
            <a:endParaRPr lang="ko-KR" altLang="en-US" sz="3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109D54-F46E-DFD6-8C6E-7D89710924B9}"/>
              </a:ext>
            </a:extLst>
          </p:cNvPr>
          <p:cNvSpPr txBox="1"/>
          <p:nvPr/>
        </p:nvSpPr>
        <p:spPr>
          <a:xfrm>
            <a:off x="5959880" y="3115890"/>
            <a:ext cx="609372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각 회사의 데이터 베이스는 </a:t>
            </a:r>
            <a:r>
              <a:rPr lang="en-US" altLang="ko-KR" dirty="0"/>
              <a:t>VPN</a:t>
            </a:r>
            <a:r>
              <a:rPr lang="ko-KR" altLang="en-US" dirty="0"/>
              <a:t>으로 연결하여 보안을 강화합니다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각 회사의 </a:t>
            </a:r>
            <a:r>
              <a:rPr lang="en-US" altLang="ko-KR" dirty="0"/>
              <a:t>VPN</a:t>
            </a:r>
            <a:r>
              <a:rPr lang="ko-KR" altLang="en-US" dirty="0"/>
              <a:t>설정을 다르게 하여</a:t>
            </a:r>
            <a:r>
              <a:rPr lang="en-US" altLang="ko-KR" dirty="0"/>
              <a:t>, </a:t>
            </a:r>
            <a:r>
              <a:rPr lang="ko-KR" altLang="en-US" dirty="0"/>
              <a:t>협업 도중에도 각 회사간의 보안을 강화합니다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79CAAF5F-E983-3CC3-E866-21991F7E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2029" y="2191476"/>
            <a:ext cx="741531" cy="741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B474ABA-9771-F889-0EF2-234669A1D9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061" y="1887983"/>
            <a:ext cx="5541555" cy="3726575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20259802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F855739-9002-1F64-80AC-7F0B1D66DC8E}"/>
              </a:ext>
            </a:extLst>
          </p:cNvPr>
          <p:cNvSpPr txBox="1"/>
          <p:nvPr/>
        </p:nvSpPr>
        <p:spPr>
          <a:xfrm>
            <a:off x="340130" y="185845"/>
            <a:ext cx="112395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600"/>
              <a:t>적용된 기술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FF734C5-B607-043C-85AF-0FD04256B4DA}"/>
              </a:ext>
            </a:extLst>
          </p:cNvPr>
          <p:cNvSpPr txBox="1"/>
          <p:nvPr/>
        </p:nvSpPr>
        <p:spPr>
          <a:xfrm>
            <a:off x="6731707" y="2402409"/>
            <a:ext cx="10358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/>
              <a:t>WAF</a:t>
            </a:r>
            <a:endParaRPr lang="ko-KR" altLang="en-US" sz="3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109D54-F46E-DFD6-8C6E-7D89710924B9}"/>
              </a:ext>
            </a:extLst>
          </p:cNvPr>
          <p:cNvSpPr txBox="1"/>
          <p:nvPr/>
        </p:nvSpPr>
        <p:spPr>
          <a:xfrm>
            <a:off x="6086880" y="3142018"/>
            <a:ext cx="609372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 dirty="0">
                <a:effectLst/>
              </a:rPr>
              <a:t>WAF(Web Application Firewall)</a:t>
            </a:r>
            <a:r>
              <a:rPr lang="ko-KR" altLang="en-US" b="0" i="0" dirty="0">
                <a:effectLst/>
              </a:rPr>
              <a:t>는 트래픽을 모니터링 및 필터링하고</a:t>
            </a:r>
            <a:r>
              <a:rPr lang="en-US" altLang="ko-KR" b="0" i="0" dirty="0">
                <a:effectLst/>
              </a:rPr>
              <a:t>, </a:t>
            </a:r>
            <a:r>
              <a:rPr lang="ko-KR" altLang="en-US" b="0" i="0" dirty="0">
                <a:effectLst/>
              </a:rPr>
              <a:t>웹 애플리케이션으로 들어오는 악성 트래픽 또는 앱에서 나가는 무단 데이터를 차단해 일반적인 공격으로부터 웹 애플리케이션을 보호하는 보안 솔루션입니다</a:t>
            </a:r>
            <a:r>
              <a:rPr lang="en-US" altLang="ko-KR" b="0" i="0" dirty="0">
                <a:effectLst/>
              </a:rPr>
              <a:t>.</a:t>
            </a:r>
            <a:endParaRPr lang="ko-KR" altLang="en-US" dirty="0"/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725305A9-26C6-0942-C02B-3960E9C50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7691" y="2379624"/>
            <a:ext cx="684016" cy="684016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46CE69C-06D7-7E29-50E9-CFDE40BE87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061" y="1887983"/>
            <a:ext cx="5541555" cy="3726575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326780631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F855739-9002-1F64-80AC-7F0B1D66DC8E}"/>
              </a:ext>
            </a:extLst>
          </p:cNvPr>
          <p:cNvSpPr txBox="1"/>
          <p:nvPr/>
        </p:nvSpPr>
        <p:spPr>
          <a:xfrm>
            <a:off x="340130" y="185845"/>
            <a:ext cx="112395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600"/>
              <a:t>적용된 기술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FF734C5-B607-043C-85AF-0FD04256B4DA}"/>
              </a:ext>
            </a:extLst>
          </p:cNvPr>
          <p:cNvSpPr txBox="1"/>
          <p:nvPr/>
        </p:nvSpPr>
        <p:spPr>
          <a:xfrm>
            <a:off x="6744407" y="2402409"/>
            <a:ext cx="10358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/>
              <a:t>WAF</a:t>
            </a:r>
            <a:endParaRPr lang="ko-KR" altLang="en-US" sz="3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109D54-F46E-DFD6-8C6E-7D89710924B9}"/>
              </a:ext>
            </a:extLst>
          </p:cNvPr>
          <p:cNvSpPr txBox="1"/>
          <p:nvPr/>
        </p:nvSpPr>
        <p:spPr>
          <a:xfrm>
            <a:off x="6099580" y="3233459"/>
            <a:ext cx="609372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당사의</a:t>
            </a:r>
            <a:r>
              <a:rPr lang="en-US" altLang="ko-KR" dirty="0"/>
              <a:t> </a:t>
            </a:r>
            <a:r>
              <a:rPr lang="ko-KR" altLang="en-US" dirty="0"/>
              <a:t>솔루션은 </a:t>
            </a:r>
            <a:r>
              <a:rPr lang="ko-KR" altLang="en-US" dirty="0" err="1"/>
              <a:t>원할하고</a:t>
            </a:r>
            <a:r>
              <a:rPr lang="ko-KR" altLang="en-US" dirty="0"/>
              <a:t> 자유로운 소통을 위해서 </a:t>
            </a:r>
            <a:r>
              <a:rPr lang="en-US" altLang="ko-KR" dirty="0"/>
              <a:t>WEB</a:t>
            </a:r>
            <a:r>
              <a:rPr lang="ko-KR" altLang="en-US" dirty="0"/>
              <a:t>환경에 대하여 접근성이 아주 좋게 설정되어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이러한 좋은 접근성은 보안에 취약하기마련이지만</a:t>
            </a:r>
            <a:endParaRPr lang="en-US" altLang="ko-KR" dirty="0"/>
          </a:p>
          <a:p>
            <a:r>
              <a:rPr lang="en-US" altLang="ko-KR" dirty="0"/>
              <a:t>WAF</a:t>
            </a:r>
            <a:r>
              <a:rPr lang="ko-KR" altLang="en-US" dirty="0"/>
              <a:t>를 통해 </a:t>
            </a:r>
            <a:r>
              <a:rPr lang="en-US" altLang="ko-KR" dirty="0"/>
              <a:t>WEB</a:t>
            </a:r>
            <a:r>
              <a:rPr lang="ko-KR" altLang="en-US" dirty="0"/>
              <a:t>환경의 보안성을 강화 시킵니다</a:t>
            </a:r>
            <a:r>
              <a:rPr lang="en-US" altLang="ko-KR" dirty="0"/>
              <a:t>.</a:t>
            </a:r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725305A9-26C6-0942-C02B-3960E9C50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0391" y="2379624"/>
            <a:ext cx="684016" cy="684016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DEF78C1-958E-AAB1-85D3-860732F5E0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061" y="1887983"/>
            <a:ext cx="5541555" cy="3726575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4632906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F855739-9002-1F64-80AC-7F0B1D66DC8E}"/>
              </a:ext>
            </a:extLst>
          </p:cNvPr>
          <p:cNvSpPr txBox="1"/>
          <p:nvPr/>
        </p:nvSpPr>
        <p:spPr>
          <a:xfrm>
            <a:off x="340130" y="185845"/>
            <a:ext cx="112395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600"/>
              <a:t>적용된 기술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FF734C5-B607-043C-85AF-0FD04256B4DA}"/>
              </a:ext>
            </a:extLst>
          </p:cNvPr>
          <p:cNvSpPr txBox="1"/>
          <p:nvPr/>
        </p:nvSpPr>
        <p:spPr>
          <a:xfrm>
            <a:off x="6470663" y="2309046"/>
            <a:ext cx="31035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/>
              <a:t>Transit Gateway</a:t>
            </a:r>
            <a:endParaRPr lang="ko-KR" altLang="en-US" sz="3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109D54-F46E-DFD6-8C6E-7D89710924B9}"/>
              </a:ext>
            </a:extLst>
          </p:cNvPr>
          <p:cNvSpPr txBox="1"/>
          <p:nvPr/>
        </p:nvSpPr>
        <p:spPr>
          <a:xfrm>
            <a:off x="5959880" y="3050577"/>
            <a:ext cx="6093724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1" dirty="0">
                <a:effectLst/>
                <a:latin typeface="+mn-ea"/>
              </a:rPr>
              <a:t>Transit Gateway</a:t>
            </a:r>
            <a:r>
              <a:rPr lang="ko-KR" altLang="en-US" b="0" i="0" dirty="0">
                <a:effectLst/>
                <a:latin typeface="+mn-ea"/>
              </a:rPr>
              <a:t>는 가상 사설 클라우드</a:t>
            </a:r>
            <a:r>
              <a:rPr lang="en-US" altLang="ko-KR" b="0" i="0" dirty="0">
                <a:effectLst/>
                <a:latin typeface="+mn-ea"/>
              </a:rPr>
              <a:t>(VPC)</a:t>
            </a:r>
            <a:r>
              <a:rPr lang="ko-KR" altLang="en-US" b="0" i="0" dirty="0">
                <a:effectLst/>
                <a:latin typeface="+mn-ea"/>
              </a:rPr>
              <a:t>와 </a:t>
            </a:r>
            <a:r>
              <a:rPr lang="ko-KR" altLang="en-US" b="0" i="0" dirty="0" err="1">
                <a:effectLst/>
                <a:latin typeface="+mn-ea"/>
              </a:rPr>
              <a:t>온프레미스</a:t>
            </a:r>
            <a:r>
              <a:rPr lang="ko-KR" altLang="en-US" b="0" i="0" dirty="0">
                <a:effectLst/>
                <a:latin typeface="+mn-ea"/>
              </a:rPr>
              <a:t> 네트워크를 상호 연결하는 데 사용할 수 있는 네트워크 전송 허브입니다</a:t>
            </a:r>
            <a:r>
              <a:rPr lang="en-US" altLang="ko-KR" b="0" i="0" dirty="0">
                <a:effectLst/>
                <a:latin typeface="+mn-ea"/>
              </a:rPr>
              <a:t>. </a:t>
            </a:r>
            <a:r>
              <a:rPr lang="ko-KR" altLang="en-US" b="0" i="0" dirty="0">
                <a:effectLst/>
                <a:latin typeface="+mn-ea"/>
              </a:rPr>
              <a:t>클라우드 인프라가 전 세계적으로 확장됨에 따라 </a:t>
            </a:r>
            <a:r>
              <a:rPr lang="ko-KR" altLang="en-US" b="0" i="0" dirty="0" err="1">
                <a:effectLst/>
                <a:latin typeface="+mn-ea"/>
              </a:rPr>
              <a:t>리전</a:t>
            </a:r>
            <a:r>
              <a:rPr lang="ko-KR" altLang="en-US" b="0" i="0" dirty="0">
                <a:effectLst/>
                <a:latin typeface="+mn-ea"/>
              </a:rPr>
              <a:t> 간 </a:t>
            </a:r>
            <a:r>
              <a:rPr lang="ko-KR" altLang="en-US" b="0" i="0" dirty="0" err="1">
                <a:effectLst/>
                <a:latin typeface="+mn-ea"/>
              </a:rPr>
              <a:t>피어링은</a:t>
            </a:r>
            <a:r>
              <a:rPr lang="en-US" altLang="ko-KR" b="0" i="0" dirty="0">
                <a:effectLst/>
                <a:latin typeface="+mn-ea"/>
              </a:rPr>
              <a:t>AWS </a:t>
            </a:r>
            <a:r>
              <a:rPr lang="ko-KR" altLang="en-US" b="0" i="0" dirty="0">
                <a:effectLst/>
                <a:latin typeface="+mn-ea"/>
              </a:rPr>
              <a:t>글로벌 인프라를 사용하여 </a:t>
            </a:r>
            <a:r>
              <a:rPr lang="en-US" altLang="ko-KR" b="0" i="0" dirty="0">
                <a:effectLst/>
                <a:latin typeface="+mn-ea"/>
              </a:rPr>
              <a:t>Transit Gateway</a:t>
            </a:r>
            <a:r>
              <a:rPr lang="ko-KR" altLang="en-US" b="0" i="0" dirty="0">
                <a:effectLst/>
                <a:latin typeface="+mn-ea"/>
              </a:rPr>
              <a:t>를 함께 연결합니다</a:t>
            </a:r>
            <a:r>
              <a:rPr lang="en-US" altLang="ko-KR" b="0" i="0" dirty="0">
                <a:effectLst/>
                <a:latin typeface="+mn-ea"/>
              </a:rPr>
              <a:t>. AWS </a:t>
            </a:r>
            <a:r>
              <a:rPr lang="ko-KR" altLang="en-US" b="0" i="0" dirty="0">
                <a:effectLst/>
                <a:latin typeface="+mn-ea"/>
              </a:rPr>
              <a:t>데이터 센터 간의 모든 네트워크 트래픽은 물리 계층에서 자동으로 암호화됩니다</a:t>
            </a:r>
            <a:r>
              <a:rPr lang="en-US" altLang="ko-KR" b="0" i="0" dirty="0">
                <a:effectLst/>
                <a:latin typeface="+mn-ea"/>
              </a:rPr>
              <a:t>.</a:t>
            </a:r>
            <a:endParaRPr lang="ko-KR" altLang="en-US" dirty="0">
              <a:latin typeface="+mn-ea"/>
            </a:endParaRPr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082BB3ED-C018-E853-7A89-BD23750436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9880" y="2239172"/>
            <a:ext cx="724522" cy="724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D97E6BBB-816B-78F2-9A9E-0F189CEEDC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061" y="1887983"/>
            <a:ext cx="5541555" cy="3726575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24907096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F855739-9002-1F64-80AC-7F0B1D66DC8E}"/>
              </a:ext>
            </a:extLst>
          </p:cNvPr>
          <p:cNvSpPr txBox="1"/>
          <p:nvPr/>
        </p:nvSpPr>
        <p:spPr>
          <a:xfrm>
            <a:off x="340130" y="185845"/>
            <a:ext cx="112395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600"/>
              <a:t>적용된 기술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FF734C5-B607-043C-85AF-0FD04256B4DA}"/>
              </a:ext>
            </a:extLst>
          </p:cNvPr>
          <p:cNvSpPr txBox="1"/>
          <p:nvPr/>
        </p:nvSpPr>
        <p:spPr>
          <a:xfrm>
            <a:off x="6470663" y="2309046"/>
            <a:ext cx="31035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/>
              <a:t>Transit Gateway</a:t>
            </a:r>
            <a:endParaRPr lang="ko-KR" altLang="en-US" sz="3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109D54-F46E-DFD6-8C6E-7D89710924B9}"/>
              </a:ext>
            </a:extLst>
          </p:cNvPr>
          <p:cNvSpPr txBox="1"/>
          <p:nvPr/>
        </p:nvSpPr>
        <p:spPr>
          <a:xfrm>
            <a:off x="5959880" y="3108502"/>
            <a:ext cx="609372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+mn-ea"/>
              </a:rPr>
              <a:t>새로운 구성원을 위한 효율적인 </a:t>
            </a:r>
            <a:r>
              <a:rPr lang="ko-KR" altLang="en-US" dirty="0" err="1">
                <a:latin typeface="+mn-ea"/>
              </a:rPr>
              <a:t>확장법</a:t>
            </a:r>
            <a:endParaRPr lang="en-US" altLang="ko-KR" dirty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r>
              <a:rPr lang="ko-KR" altLang="en-US" dirty="0">
                <a:latin typeface="+mn-ea"/>
              </a:rPr>
              <a:t>자동 암호화를 통한 보안성 강화</a:t>
            </a:r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082BB3ED-C018-E853-7A89-BD23750436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9880" y="2239172"/>
            <a:ext cx="724522" cy="724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C0B5309-1232-4DCD-E4FB-83441AAFBA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061" y="1887983"/>
            <a:ext cx="5541555" cy="3726575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282496574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F855739-9002-1F64-80AC-7F0B1D66DC8E}"/>
              </a:ext>
            </a:extLst>
          </p:cNvPr>
          <p:cNvSpPr txBox="1"/>
          <p:nvPr/>
        </p:nvSpPr>
        <p:spPr>
          <a:xfrm>
            <a:off x="340130" y="185845"/>
            <a:ext cx="112395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600"/>
              <a:t>적용된 기술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FF734C5-B607-043C-85AF-0FD04256B4DA}"/>
              </a:ext>
            </a:extLst>
          </p:cNvPr>
          <p:cNvSpPr txBox="1"/>
          <p:nvPr/>
        </p:nvSpPr>
        <p:spPr>
          <a:xfrm>
            <a:off x="6470663" y="1146452"/>
            <a:ext cx="36058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/>
              <a:t>Global Accelerator</a:t>
            </a:r>
            <a:endParaRPr lang="ko-KR" altLang="en-US" sz="3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109D54-F46E-DFD6-8C6E-7D89710924B9}"/>
              </a:ext>
            </a:extLst>
          </p:cNvPr>
          <p:cNvSpPr txBox="1"/>
          <p:nvPr/>
        </p:nvSpPr>
        <p:spPr>
          <a:xfrm>
            <a:off x="5959880" y="1887983"/>
            <a:ext cx="6093724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0" i="0" dirty="0">
                <a:effectLst/>
                <a:latin typeface="+mn-ea"/>
              </a:rPr>
              <a:t>AWS Global Accelerator </a:t>
            </a:r>
            <a:r>
              <a:rPr lang="ko-KR" altLang="en-US" b="0" i="0" dirty="0" err="1">
                <a:effectLst/>
                <a:latin typeface="+mn-ea"/>
              </a:rPr>
              <a:t>사용자가</a:t>
            </a:r>
            <a:r>
              <a:rPr lang="ko-KR" altLang="en-US" b="0" i="1" dirty="0" err="1">
                <a:effectLst/>
                <a:latin typeface="+mn-ea"/>
              </a:rPr>
              <a:t>액셀러레이터</a:t>
            </a:r>
            <a:r>
              <a:rPr lang="ko-KR" altLang="en-US" b="0" i="0" dirty="0" err="1">
                <a:effectLst/>
                <a:latin typeface="+mn-ea"/>
              </a:rPr>
              <a:t>를</a:t>
            </a:r>
            <a:r>
              <a:rPr lang="ko-KR" altLang="en-US" b="0" i="0" dirty="0">
                <a:effectLst/>
                <a:latin typeface="+mn-ea"/>
              </a:rPr>
              <a:t> 사용하여 로컬 및 글로벌 사용자를 위한 애플리케이션의 성능을 향상시킬 수 있습니다</a:t>
            </a:r>
            <a:r>
              <a:rPr lang="en-US" altLang="ko-KR" b="0" i="0" dirty="0">
                <a:effectLst/>
                <a:latin typeface="+mn-ea"/>
              </a:rPr>
              <a:t>. </a:t>
            </a:r>
            <a:r>
              <a:rPr lang="ko-KR" altLang="en-US" b="0" i="0" dirty="0">
                <a:effectLst/>
                <a:latin typeface="+mn-ea"/>
              </a:rPr>
              <a:t>선택한 액셀러레이터의 유형에 따라 추가 혜택을 얻을 수 있습니다</a:t>
            </a:r>
            <a:r>
              <a:rPr lang="en-US" altLang="ko-KR" b="0" i="0" dirty="0">
                <a:effectLst/>
                <a:latin typeface="+mn-ea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effectLst/>
                <a:latin typeface="+mn-ea"/>
              </a:rPr>
              <a:t>표준 액셀러레이터를 사용하면 전 세계 사용자가 이용하는 인터넷 애플리케이션의 가용성을 향상시킬 수 있습니다</a:t>
            </a:r>
            <a:r>
              <a:rPr lang="en-US" altLang="ko-KR" b="0" i="0" dirty="0">
                <a:effectLst/>
                <a:latin typeface="+mn-ea"/>
              </a:rPr>
              <a:t>. </a:t>
            </a:r>
            <a:r>
              <a:rPr lang="ko-KR" altLang="en-US" b="0" i="0" dirty="0">
                <a:effectLst/>
                <a:latin typeface="+mn-ea"/>
              </a:rPr>
              <a:t>글로벌 액셀러레이터는 표준 가속기를 사용하여 </a:t>
            </a:r>
            <a:r>
              <a:rPr lang="en-US" altLang="ko-KR" b="0" i="0" dirty="0">
                <a:effectLst/>
                <a:latin typeface="+mn-ea"/>
              </a:rPr>
              <a:t>AWS </a:t>
            </a:r>
            <a:r>
              <a:rPr lang="ko-KR" altLang="en-US" b="0" i="0" dirty="0">
                <a:effectLst/>
                <a:latin typeface="+mn-ea"/>
              </a:rPr>
              <a:t>글로벌 네트워크를 통한 트래픽을 클라이언트와 가장 가까운 </a:t>
            </a:r>
            <a:r>
              <a:rPr lang="ko-KR" altLang="en-US" b="0" i="0" dirty="0" err="1">
                <a:effectLst/>
                <a:latin typeface="+mn-ea"/>
              </a:rPr>
              <a:t>리전의</a:t>
            </a:r>
            <a:r>
              <a:rPr lang="ko-KR" altLang="en-US" b="0" i="0" dirty="0">
                <a:effectLst/>
                <a:latin typeface="+mn-ea"/>
              </a:rPr>
              <a:t> </a:t>
            </a:r>
            <a:r>
              <a:rPr lang="ko-KR" altLang="en-US" b="0" i="0" dirty="0" err="1">
                <a:effectLst/>
                <a:latin typeface="+mn-ea"/>
              </a:rPr>
              <a:t>엔드포인트로</a:t>
            </a:r>
            <a:r>
              <a:rPr lang="ko-KR" altLang="en-US" b="0" i="0" dirty="0">
                <a:effectLst/>
                <a:latin typeface="+mn-ea"/>
              </a:rPr>
              <a:t> 보냅니다</a:t>
            </a:r>
            <a:r>
              <a:rPr lang="en-US" altLang="ko-KR" b="0" i="0" dirty="0">
                <a:effectLst/>
                <a:latin typeface="+mn-ea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effectLst/>
                <a:latin typeface="+mn-ea"/>
              </a:rPr>
              <a:t>사용자 지정 라우팅 가속기를 사용하여 하나 이상의 사용자를 여러 대상 중에서 특정 대상에 매핑할 수 있습니다</a:t>
            </a:r>
            <a:r>
              <a:rPr lang="en-US" altLang="ko-KR" b="0" i="0" dirty="0">
                <a:effectLst/>
                <a:latin typeface="+mn-ea"/>
              </a:rPr>
              <a:t>.</a:t>
            </a: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9D66C0E7-1311-932A-2C0A-33751D92A0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8529" y="1071998"/>
            <a:ext cx="757198" cy="757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CFDCDAC-21BD-9983-46E2-2E881D849A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061" y="1887983"/>
            <a:ext cx="5541555" cy="3726575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20478171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654BBEB-CF49-D35A-907A-AF2E06C451D5}"/>
              </a:ext>
            </a:extLst>
          </p:cNvPr>
          <p:cNvSpPr txBox="1"/>
          <p:nvPr/>
        </p:nvSpPr>
        <p:spPr>
          <a:xfrm>
            <a:off x="3559030" y="2921168"/>
            <a:ext cx="507393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dirty="0"/>
              <a:t>협     업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DBB16C-1590-BB5B-ED12-343409E7E6E9}"/>
              </a:ext>
            </a:extLst>
          </p:cNvPr>
          <p:cNvSpPr txBox="1"/>
          <p:nvPr/>
        </p:nvSpPr>
        <p:spPr>
          <a:xfrm>
            <a:off x="774699" y="2397948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800" b="0" i="0" dirty="0">
                <a:effectLst/>
                <a:latin typeface="+mj-lt"/>
              </a:rPr>
              <a:t>collaboration</a:t>
            </a:r>
            <a:endParaRPr lang="ko-KR" altLang="en-US" sz="2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7864766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F855739-9002-1F64-80AC-7F0B1D66DC8E}"/>
              </a:ext>
            </a:extLst>
          </p:cNvPr>
          <p:cNvSpPr txBox="1"/>
          <p:nvPr/>
        </p:nvSpPr>
        <p:spPr>
          <a:xfrm>
            <a:off x="340130" y="185845"/>
            <a:ext cx="112395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600"/>
              <a:t>적용된 기술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FF734C5-B607-043C-85AF-0FD04256B4DA}"/>
              </a:ext>
            </a:extLst>
          </p:cNvPr>
          <p:cNvSpPr txBox="1"/>
          <p:nvPr/>
        </p:nvSpPr>
        <p:spPr>
          <a:xfrm>
            <a:off x="6470663" y="2544178"/>
            <a:ext cx="36058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/>
              <a:t>Global Accelerator</a:t>
            </a:r>
            <a:endParaRPr lang="ko-KR" altLang="en-US" sz="3200" dirty="0"/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9D66C0E7-1311-932A-2C0A-33751D92A0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8529" y="2469724"/>
            <a:ext cx="757198" cy="757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A9DA12F-AB53-6C9E-5867-AAE45A0BE0FA}"/>
              </a:ext>
            </a:extLst>
          </p:cNvPr>
          <p:cNvSpPr txBox="1"/>
          <p:nvPr/>
        </p:nvSpPr>
        <p:spPr>
          <a:xfrm>
            <a:off x="5959880" y="3729048"/>
            <a:ext cx="502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해외 구성원의 </a:t>
            </a:r>
            <a:r>
              <a:rPr lang="ko-KR" altLang="en-US" dirty="0" err="1"/>
              <a:t>원할한</a:t>
            </a:r>
            <a:r>
              <a:rPr lang="ko-KR" altLang="en-US" dirty="0"/>
              <a:t> 협업참여를 위한 솔루션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2396E3CD-778C-C67C-AD5E-A2DAC88FE3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061" y="1887983"/>
            <a:ext cx="5541555" cy="3726575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264448501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39ACCA0-7906-3405-8668-890E291BF72A}"/>
              </a:ext>
            </a:extLst>
          </p:cNvPr>
          <p:cNvSpPr txBox="1"/>
          <p:nvPr/>
        </p:nvSpPr>
        <p:spPr>
          <a:xfrm>
            <a:off x="3559030" y="2921168"/>
            <a:ext cx="507393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dirty="0"/>
              <a:t>기술 구현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9403137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2D644B-F522-36FA-8D89-81A55BA89354}"/>
              </a:ext>
            </a:extLst>
          </p:cNvPr>
          <p:cNvSpPr txBox="1"/>
          <p:nvPr/>
        </p:nvSpPr>
        <p:spPr>
          <a:xfrm>
            <a:off x="3381854" y="207084"/>
            <a:ext cx="507393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dirty="0"/>
              <a:t>기술 구현</a:t>
            </a:r>
            <a:endParaRPr lang="ko-KR" alt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616007-74D5-F24D-088D-AFDB085B29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1888" y="1120141"/>
            <a:ext cx="7448223" cy="5008768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375220113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2D644B-F522-36FA-8D89-81A55BA89354}"/>
              </a:ext>
            </a:extLst>
          </p:cNvPr>
          <p:cNvSpPr txBox="1"/>
          <p:nvPr/>
        </p:nvSpPr>
        <p:spPr>
          <a:xfrm>
            <a:off x="3381854" y="207084"/>
            <a:ext cx="507393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dirty="0"/>
              <a:t>기술 구현</a:t>
            </a:r>
            <a:endParaRPr lang="ko-KR" altLang="en-US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835FEE02-582F-386C-7559-9A7EF6EB9A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1888" y="1120141"/>
            <a:ext cx="7448223" cy="5008768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9B53ABB3-22D7-A716-A5E2-E2394D5B6E45}"/>
              </a:ext>
            </a:extLst>
          </p:cNvPr>
          <p:cNvSpPr/>
          <p:nvPr/>
        </p:nvSpPr>
        <p:spPr>
          <a:xfrm>
            <a:off x="2371888" y="1120141"/>
            <a:ext cx="5206202" cy="50087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063229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2D644B-F522-36FA-8D89-81A55BA89354}"/>
              </a:ext>
            </a:extLst>
          </p:cNvPr>
          <p:cNvSpPr txBox="1"/>
          <p:nvPr/>
        </p:nvSpPr>
        <p:spPr>
          <a:xfrm>
            <a:off x="3559030" y="3626585"/>
            <a:ext cx="50739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/>
              <a:t>기술 구현 환경 조성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96EB71-5232-1365-EB63-79C9C4ADE775}"/>
              </a:ext>
            </a:extLst>
          </p:cNvPr>
          <p:cNvSpPr txBox="1"/>
          <p:nvPr/>
        </p:nvSpPr>
        <p:spPr>
          <a:xfrm>
            <a:off x="3559030" y="2610922"/>
            <a:ext cx="507393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dirty="0"/>
              <a:t>기술 구현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2933712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3BBCE6F-6B8C-E836-0B5E-ECB2723191AA}"/>
              </a:ext>
            </a:extLst>
          </p:cNvPr>
          <p:cNvSpPr txBox="1"/>
          <p:nvPr/>
        </p:nvSpPr>
        <p:spPr>
          <a:xfrm>
            <a:off x="0" y="-24795"/>
            <a:ext cx="50739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기술 구현 기본환경 조성</a:t>
            </a:r>
            <a:endParaRPr lang="ko-KR" altLang="en-US" sz="9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4EA43B5-A584-EEAC-2390-0EF820EC86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867" y="1308100"/>
            <a:ext cx="8220075" cy="19050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44F2FD2-FC55-7533-432C-0C159DFB96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264" y="3533138"/>
            <a:ext cx="4638675" cy="216217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859D298-4989-4A18-9E6C-64E4E390C2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5058" y="3312036"/>
            <a:ext cx="6345767" cy="260437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E6ADAAF-B245-5741-C7D4-F720A93F98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42266" y="681416"/>
            <a:ext cx="8161867" cy="2225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47932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3BBCE6F-6B8C-E836-0B5E-ECB2723191AA}"/>
              </a:ext>
            </a:extLst>
          </p:cNvPr>
          <p:cNvSpPr txBox="1"/>
          <p:nvPr/>
        </p:nvSpPr>
        <p:spPr>
          <a:xfrm>
            <a:off x="0" y="-24795"/>
            <a:ext cx="76538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기술 구현 기본환경 조성 </a:t>
            </a:r>
            <a:r>
              <a:rPr lang="en-US" altLang="ko-KR" sz="2800" dirty="0"/>
              <a:t>– Nat interface</a:t>
            </a:r>
            <a:endParaRPr lang="ko-KR" altLang="en-US" sz="9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9A9381D-AA94-925E-3A0D-375D21D10D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705" y="569527"/>
            <a:ext cx="3899430" cy="192041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8B85294-CBBA-1FF5-65A4-AE122BE7E7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6969" y="1048720"/>
            <a:ext cx="9334500" cy="96202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EAD13B6-9455-C9EA-B247-AE7CF43ED4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705" y="2868127"/>
            <a:ext cx="4828646" cy="294115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576CC0A-6CF8-2B3D-D52E-9E15D5E467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5319" y="4338703"/>
            <a:ext cx="7296150" cy="17145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2798E2B-CD89-A61B-CA02-C4607AEE6D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38135" y="2137647"/>
            <a:ext cx="6143625" cy="24193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67A5873-9836-E2C6-E19C-4BE87AF0D7C2}"/>
              </a:ext>
            </a:extLst>
          </p:cNvPr>
          <p:cNvSpPr txBox="1"/>
          <p:nvPr/>
        </p:nvSpPr>
        <p:spPr>
          <a:xfrm>
            <a:off x="551749" y="2478342"/>
            <a:ext cx="33491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Putty :SSH, Telnet, Rlogin, and SUPDUP client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92285573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996EB71-5232-1365-EB63-79C9C4ADE775}"/>
              </a:ext>
            </a:extLst>
          </p:cNvPr>
          <p:cNvSpPr txBox="1"/>
          <p:nvPr/>
        </p:nvSpPr>
        <p:spPr>
          <a:xfrm>
            <a:off x="-441470" y="130612"/>
            <a:ext cx="507393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dirty="0"/>
              <a:t>기술 구현</a:t>
            </a:r>
            <a:endParaRPr lang="ko-KR" altLang="en-US" dirty="0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CAD924C5-6DDC-D1BC-01BA-C76060C49367}"/>
              </a:ext>
            </a:extLst>
          </p:cNvPr>
          <p:cNvGrpSpPr/>
          <p:nvPr/>
        </p:nvGrpSpPr>
        <p:grpSpPr>
          <a:xfrm>
            <a:off x="-1117600" y="1580615"/>
            <a:ext cx="9290111" cy="3573098"/>
            <a:chOff x="-1209040" y="1294865"/>
            <a:chExt cx="9290111" cy="357309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FD53906-35FA-D2B3-C13F-E780AC47B543}"/>
                </a:ext>
              </a:extLst>
            </p:cNvPr>
            <p:cNvSpPr txBox="1"/>
            <p:nvPr/>
          </p:nvSpPr>
          <p:spPr>
            <a:xfrm>
              <a:off x="564370" y="1294865"/>
              <a:ext cx="507393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dirty="0"/>
                <a:t>기술 구현     </a:t>
              </a:r>
              <a:r>
                <a:rPr lang="en-US" altLang="ko-KR" sz="2800" dirty="0"/>
                <a:t>Auto </a:t>
              </a:r>
              <a:r>
                <a:rPr lang="en-US" altLang="ko-KR" sz="2800" dirty="0" err="1"/>
                <a:t>Scailing</a:t>
              </a:r>
              <a:endParaRPr lang="ko-KR" altLang="en-US" sz="900" dirty="0"/>
            </a:p>
          </p:txBody>
        </p:sp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5E4DAA18-3A15-7DEA-370F-2C3111A9BE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90139" y="1344038"/>
              <a:ext cx="430218" cy="424873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48D50BD-9CA6-CB2C-BD2C-EB9AC98A16A5}"/>
                </a:ext>
              </a:extLst>
            </p:cNvPr>
            <p:cNvSpPr txBox="1"/>
            <p:nvPr/>
          </p:nvSpPr>
          <p:spPr>
            <a:xfrm>
              <a:off x="867471" y="1886826"/>
              <a:ext cx="7213600" cy="6617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/>
                <a:t>기술 구현     </a:t>
              </a:r>
              <a:r>
                <a:rPr lang="en-US" altLang="ko-KR" sz="2800" dirty="0"/>
                <a:t>Application Load Balancers</a:t>
              </a:r>
              <a:endParaRPr lang="ko-KR" altLang="en-US" sz="2800" dirty="0"/>
            </a:p>
            <a:p>
              <a:endParaRPr lang="ko-KR" altLang="en-US" sz="900" dirty="0"/>
            </a:p>
          </p:txBody>
        </p:sp>
        <p:pic>
          <p:nvPicPr>
            <p:cNvPr id="8" name="Picture 2">
              <a:extLst>
                <a:ext uri="{FF2B5EF4-FFF2-40B4-BE49-F238E27FC236}">
                  <a16:creationId xmlns:a16="http://schemas.microsoft.com/office/drawing/2014/main" id="{A2E55441-A5C5-D988-3B23-817D1D9096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34418" y="1791771"/>
              <a:ext cx="773017" cy="7730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A94C70F-17F8-FF5E-03D2-F25DC2161D75}"/>
                </a:ext>
              </a:extLst>
            </p:cNvPr>
            <p:cNvSpPr txBox="1"/>
            <p:nvPr/>
          </p:nvSpPr>
          <p:spPr>
            <a:xfrm>
              <a:off x="-1197610" y="2502888"/>
              <a:ext cx="7213600" cy="6617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dirty="0"/>
                <a:t>기술 구현     </a:t>
              </a:r>
              <a:r>
                <a:rPr lang="en-US" altLang="ko-KR" sz="2800" dirty="0"/>
                <a:t>WAF</a:t>
              </a:r>
              <a:endParaRPr lang="ko-KR" altLang="en-US" sz="2800" dirty="0"/>
            </a:p>
            <a:p>
              <a:pPr algn="ctr"/>
              <a:endParaRPr lang="ko-KR" altLang="en-US" sz="900" dirty="0"/>
            </a:p>
          </p:txBody>
        </p:sp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E79EF6A1-4CF3-F8E2-9218-EDBA06D842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96725" y="2495408"/>
              <a:ext cx="480782" cy="480782"/>
            </a:xfrm>
            <a:prstGeom prst="rect">
              <a:avLst/>
            </a:prstGeom>
            <a:solidFill>
              <a:schemeClr val="tx1"/>
            </a:solidFill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E6299800-5A7D-21FA-FB00-9D06582B2E38}"/>
                </a:ext>
              </a:extLst>
            </p:cNvPr>
            <p:cNvSpPr txBox="1"/>
            <p:nvPr/>
          </p:nvSpPr>
          <p:spPr>
            <a:xfrm>
              <a:off x="-311641" y="3110538"/>
              <a:ext cx="7213600" cy="6617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dirty="0"/>
                <a:t>기술 구현     </a:t>
              </a:r>
              <a:r>
                <a:rPr lang="en-US" altLang="ko-KR" sz="2800" dirty="0"/>
                <a:t>Transit Gateway</a:t>
              </a:r>
              <a:endParaRPr lang="ko-KR" altLang="en-US" sz="2800" dirty="0"/>
            </a:p>
            <a:p>
              <a:pPr algn="ctr"/>
              <a:endParaRPr lang="ko-KR" altLang="en-US" sz="900" dirty="0"/>
            </a:p>
          </p:txBody>
        </p:sp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971C5272-4D30-3758-D143-7A5CD8B509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77770" y="3019188"/>
              <a:ext cx="695375" cy="6953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560AA41-166A-E636-B4AC-0249CF1FAD0E}"/>
                </a:ext>
              </a:extLst>
            </p:cNvPr>
            <p:cNvSpPr txBox="1"/>
            <p:nvPr/>
          </p:nvSpPr>
          <p:spPr>
            <a:xfrm>
              <a:off x="-1209040" y="3656288"/>
              <a:ext cx="7213600" cy="6617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dirty="0"/>
                <a:t>기술 구현     </a:t>
              </a:r>
              <a:r>
                <a:rPr lang="en-US" altLang="ko-KR" sz="2800" dirty="0"/>
                <a:t>VPN</a:t>
              </a:r>
              <a:endParaRPr lang="ko-KR" altLang="en-US" sz="2800" dirty="0"/>
            </a:p>
            <a:p>
              <a:pPr algn="ctr"/>
              <a:endParaRPr lang="ko-KR" altLang="en-US" sz="900" dirty="0"/>
            </a:p>
          </p:txBody>
        </p:sp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AEF0BFB7-4DE7-0A7D-1D39-8CB0EC82BA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77998" y="3562545"/>
              <a:ext cx="695375" cy="6953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2">
              <a:extLst>
                <a:ext uri="{FF2B5EF4-FFF2-40B4-BE49-F238E27FC236}">
                  <a16:creationId xmlns:a16="http://schemas.microsoft.com/office/drawing/2014/main" id="{D277F33F-FB80-4376-4868-50D5AA94BDF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80491" y="4156485"/>
              <a:ext cx="695375" cy="6953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7D2E50B-AD58-6E67-10A3-72C29FEBF70D}"/>
                </a:ext>
              </a:extLst>
            </p:cNvPr>
            <p:cNvSpPr txBox="1"/>
            <p:nvPr/>
          </p:nvSpPr>
          <p:spPr>
            <a:xfrm>
              <a:off x="-59690" y="4206243"/>
              <a:ext cx="7213600" cy="6617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dirty="0"/>
                <a:t>기술 구현     </a:t>
              </a:r>
              <a:r>
                <a:rPr lang="en-US" altLang="ko-KR" sz="2800" dirty="0"/>
                <a:t>Global Accelerator</a:t>
              </a:r>
              <a:endParaRPr lang="ko-KR" altLang="en-US" sz="2800" dirty="0"/>
            </a:p>
            <a:p>
              <a:pPr algn="ctr"/>
              <a:endParaRPr lang="ko-KR" altLang="en-US" sz="900" dirty="0"/>
            </a:p>
          </p:txBody>
        </p:sp>
      </p:grp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077D958C-AAA8-1C9A-565F-9F8709FFAF2A}"/>
              </a:ext>
            </a:extLst>
          </p:cNvPr>
          <p:cNvCxnSpPr/>
          <p:nvPr/>
        </p:nvCxnSpPr>
        <p:spPr>
          <a:xfrm>
            <a:off x="0" y="1146275"/>
            <a:ext cx="6320790" cy="0"/>
          </a:xfrm>
          <a:prstGeom prst="line">
            <a:avLst/>
          </a:prstGeom>
          <a:ln w="85725" cmpd="tri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766930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2D644B-F522-36FA-8D89-81A55BA89354}"/>
              </a:ext>
            </a:extLst>
          </p:cNvPr>
          <p:cNvSpPr txBox="1"/>
          <p:nvPr/>
        </p:nvSpPr>
        <p:spPr>
          <a:xfrm>
            <a:off x="3559030" y="3167390"/>
            <a:ext cx="50739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/>
              <a:t>기술 구현     </a:t>
            </a:r>
            <a:r>
              <a:rPr lang="en-US" altLang="ko-KR" sz="2800" dirty="0"/>
              <a:t>Auto </a:t>
            </a:r>
            <a:r>
              <a:rPr lang="en-US" altLang="ko-KR" sz="2800" dirty="0" err="1"/>
              <a:t>Scailing</a:t>
            </a:r>
            <a:endParaRPr lang="ko-KR" altLang="en-US" sz="9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B4B3BED-9A6A-D568-FD7B-9971DE632B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4799" y="3216563"/>
            <a:ext cx="430218" cy="424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61165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2D644B-F522-36FA-8D89-81A55BA89354}"/>
              </a:ext>
            </a:extLst>
          </p:cNvPr>
          <p:cNvSpPr txBox="1"/>
          <p:nvPr/>
        </p:nvSpPr>
        <p:spPr>
          <a:xfrm>
            <a:off x="0" y="-24795"/>
            <a:ext cx="50739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기술 구현     </a:t>
            </a:r>
            <a:r>
              <a:rPr lang="en-US" altLang="ko-KR" sz="2800" dirty="0"/>
              <a:t>Auto </a:t>
            </a:r>
            <a:r>
              <a:rPr lang="en-US" altLang="ko-KR" sz="2800" dirty="0" err="1"/>
              <a:t>Scailing</a:t>
            </a:r>
            <a:endParaRPr lang="ko-KR" altLang="en-US" sz="9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B4B3BED-9A6A-D568-FD7B-9971DE632B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5524" y="24379"/>
            <a:ext cx="430218" cy="42487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A12E121-4B86-F7C6-8A84-B3CDCDCE2B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4459" y="768563"/>
            <a:ext cx="9363075" cy="62865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2A14157-B413-2462-13B1-1643B2126A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624" y="1199591"/>
            <a:ext cx="11430000" cy="7239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B432929-D098-63F7-1360-9F4488FF36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5534" y="1766522"/>
            <a:ext cx="10487025" cy="11811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7832D9EC-710D-1F2C-0FC2-DF785F0150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30248" y="3647612"/>
            <a:ext cx="2362814" cy="240978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F75D50A-CAE6-3CCE-1FEB-2229C1522163}"/>
              </a:ext>
            </a:extLst>
          </p:cNvPr>
          <p:cNvSpPr txBox="1"/>
          <p:nvPr/>
        </p:nvSpPr>
        <p:spPr>
          <a:xfrm>
            <a:off x="675989" y="3145221"/>
            <a:ext cx="4471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보안테스트를 위한 </a:t>
            </a:r>
            <a:r>
              <a:rPr lang="en-US" altLang="ko-KR" dirty="0"/>
              <a:t>DVWA WEB</a:t>
            </a:r>
            <a:r>
              <a:rPr lang="ko-KR" altLang="en-US" dirty="0"/>
              <a:t>환경 조성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61E4E87-FD09-B689-8A1C-E44568B45226}"/>
              </a:ext>
            </a:extLst>
          </p:cNvPr>
          <p:cNvSpPr txBox="1"/>
          <p:nvPr/>
        </p:nvSpPr>
        <p:spPr>
          <a:xfrm>
            <a:off x="5887424" y="3145221"/>
            <a:ext cx="4471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Auto </a:t>
            </a:r>
            <a:r>
              <a:rPr lang="en-US" altLang="ko-KR" dirty="0" err="1"/>
              <a:t>Scailing</a:t>
            </a:r>
            <a:r>
              <a:rPr lang="en-US" altLang="ko-KR" dirty="0"/>
              <a:t> </a:t>
            </a:r>
            <a:r>
              <a:rPr lang="ko-KR" altLang="en-US" dirty="0"/>
              <a:t>용 이미지로 사용합니다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7B874E8E-008E-9094-F327-2B3FC125C8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5995" y="3647612"/>
            <a:ext cx="3635833" cy="2239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0670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39ACCA0-7906-3405-8668-890E291BF72A}"/>
              </a:ext>
            </a:extLst>
          </p:cNvPr>
          <p:cNvSpPr txBox="1"/>
          <p:nvPr/>
        </p:nvSpPr>
        <p:spPr>
          <a:xfrm>
            <a:off x="3559030" y="2921168"/>
            <a:ext cx="507393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/>
              <a:t>협업의 중요성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1477401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2D644B-F522-36FA-8D89-81A55BA89354}"/>
              </a:ext>
            </a:extLst>
          </p:cNvPr>
          <p:cNvSpPr txBox="1"/>
          <p:nvPr/>
        </p:nvSpPr>
        <p:spPr>
          <a:xfrm>
            <a:off x="0" y="-24795"/>
            <a:ext cx="50739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기술 구현     </a:t>
            </a:r>
            <a:r>
              <a:rPr lang="en-US" altLang="ko-KR" sz="2800" dirty="0"/>
              <a:t>Auto </a:t>
            </a:r>
            <a:r>
              <a:rPr lang="en-US" altLang="ko-KR" sz="2800" dirty="0" err="1"/>
              <a:t>Scailing</a:t>
            </a:r>
            <a:endParaRPr lang="ko-KR" altLang="en-US" sz="9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B4B3BED-9A6A-D568-FD7B-9971DE632B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5524" y="24379"/>
            <a:ext cx="430218" cy="42487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9E5F185-9760-7DFD-77D7-DE07A6FB3F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" y="698047"/>
            <a:ext cx="11734800" cy="131445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767681B-C5E1-7341-A6D8-EA2C9EBC16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" y="1841046"/>
            <a:ext cx="2809875" cy="108585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11D6780-2B9C-DD6E-3D3F-08CC5080A0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45742" y="2383971"/>
            <a:ext cx="5773615" cy="3059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47945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2D644B-F522-36FA-8D89-81A55BA89354}"/>
              </a:ext>
            </a:extLst>
          </p:cNvPr>
          <p:cNvSpPr txBox="1"/>
          <p:nvPr/>
        </p:nvSpPr>
        <p:spPr>
          <a:xfrm>
            <a:off x="2741991" y="3098140"/>
            <a:ext cx="7213600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기술 구현     </a:t>
            </a:r>
            <a:r>
              <a:rPr lang="en-US" altLang="ko-KR" sz="2800" dirty="0"/>
              <a:t>Application Load Balancers</a:t>
            </a:r>
            <a:endParaRPr lang="ko-KR" altLang="en-US" sz="2800" dirty="0"/>
          </a:p>
          <a:p>
            <a:endParaRPr lang="ko-KR" altLang="en-US" sz="9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18596D3-02C0-A7AD-C3DC-F2F6F37AE1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4648" y="2980225"/>
            <a:ext cx="795952" cy="795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390627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AEBE446-FF43-51A0-F611-565AAB711F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187" y="702404"/>
            <a:ext cx="2761110" cy="545319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3A60857-A40B-30E0-706F-A7EF2CB3C6D1}"/>
              </a:ext>
            </a:extLst>
          </p:cNvPr>
          <p:cNvSpPr txBox="1"/>
          <p:nvPr/>
        </p:nvSpPr>
        <p:spPr>
          <a:xfrm>
            <a:off x="-80503" y="0"/>
            <a:ext cx="7213600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기술 구현     </a:t>
            </a:r>
            <a:r>
              <a:rPr lang="en-US" altLang="ko-KR" sz="2800" dirty="0"/>
              <a:t>Application Load Balancers</a:t>
            </a:r>
            <a:endParaRPr lang="ko-KR" altLang="en-US" sz="2800" dirty="0"/>
          </a:p>
          <a:p>
            <a:endParaRPr lang="ko-KR" altLang="en-US" sz="900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333FE80C-2C94-EE45-EC9C-EC0D86EDD1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2154" y="-117915"/>
            <a:ext cx="795952" cy="795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5318DD3-EA90-1A59-B988-A6889DF52C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0763" y="678037"/>
            <a:ext cx="3545417" cy="189817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29C207B-42E2-51D5-0F22-050C1AA918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80763" y="2955196"/>
            <a:ext cx="4410914" cy="32004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0484CEA-ED66-4F9D-A2ED-5A15F70D4C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74921" y="1883134"/>
            <a:ext cx="5281613" cy="1782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03863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2D644B-F522-36FA-8D89-81A55BA89354}"/>
              </a:ext>
            </a:extLst>
          </p:cNvPr>
          <p:cNvSpPr txBox="1"/>
          <p:nvPr/>
        </p:nvSpPr>
        <p:spPr>
          <a:xfrm>
            <a:off x="0" y="-24795"/>
            <a:ext cx="50739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기술 구현     </a:t>
            </a:r>
            <a:r>
              <a:rPr lang="en-US" altLang="ko-KR" sz="2800" dirty="0"/>
              <a:t>Auto </a:t>
            </a:r>
            <a:r>
              <a:rPr lang="en-US" altLang="ko-KR" sz="2800" dirty="0" err="1"/>
              <a:t>Scailing</a:t>
            </a:r>
            <a:endParaRPr lang="ko-KR" altLang="en-US" sz="9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B4B3BED-9A6A-D568-FD7B-9971DE632B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5524" y="24379"/>
            <a:ext cx="430218" cy="42487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F0C0F8D7-FF80-23A9-2A76-152331F601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417" y="2564291"/>
            <a:ext cx="2776566" cy="137404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54CE43B-7EA2-6382-26C5-EDDEE7DE6C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5681" y="747712"/>
            <a:ext cx="2324100" cy="536257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8245F3A-67C3-B0A7-1B40-E3E8C95ABC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75478" y="747712"/>
            <a:ext cx="6449057" cy="5362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95092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2D644B-F522-36FA-8D89-81A55BA89354}"/>
              </a:ext>
            </a:extLst>
          </p:cNvPr>
          <p:cNvSpPr txBox="1"/>
          <p:nvPr/>
        </p:nvSpPr>
        <p:spPr>
          <a:xfrm>
            <a:off x="0" y="-24795"/>
            <a:ext cx="50739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기술 구현     </a:t>
            </a:r>
            <a:r>
              <a:rPr lang="en-US" altLang="ko-KR" sz="2800" dirty="0"/>
              <a:t>Auto </a:t>
            </a:r>
            <a:r>
              <a:rPr lang="en-US" altLang="ko-KR" sz="2800" dirty="0" err="1"/>
              <a:t>Scailing</a:t>
            </a:r>
            <a:endParaRPr lang="ko-KR" altLang="en-US" sz="9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B4B3BED-9A6A-D568-FD7B-9971DE632B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5524" y="24379"/>
            <a:ext cx="430218" cy="42487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06A4CA3-E9FC-320B-95C2-8C7B9FF690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1008" y="625182"/>
            <a:ext cx="9369983" cy="5409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47038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2D644B-F522-36FA-8D89-81A55BA89354}"/>
              </a:ext>
            </a:extLst>
          </p:cNvPr>
          <p:cNvSpPr txBox="1"/>
          <p:nvPr/>
        </p:nvSpPr>
        <p:spPr>
          <a:xfrm>
            <a:off x="0" y="-24795"/>
            <a:ext cx="50739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기술 구현     </a:t>
            </a:r>
            <a:r>
              <a:rPr lang="en-US" altLang="ko-KR" sz="2800" dirty="0"/>
              <a:t>Auto </a:t>
            </a:r>
            <a:r>
              <a:rPr lang="en-US" altLang="ko-KR" sz="2800" dirty="0" err="1"/>
              <a:t>Scailing</a:t>
            </a:r>
            <a:endParaRPr lang="ko-KR" altLang="en-US" sz="9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B4B3BED-9A6A-D568-FD7B-9971DE632B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5524" y="24379"/>
            <a:ext cx="430218" cy="42487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C5A57A8-8309-FF6A-1665-58702AAC34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5524" y="489958"/>
            <a:ext cx="8457458" cy="5552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96647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2D644B-F522-36FA-8D89-81A55BA89354}"/>
              </a:ext>
            </a:extLst>
          </p:cNvPr>
          <p:cNvSpPr txBox="1"/>
          <p:nvPr/>
        </p:nvSpPr>
        <p:spPr>
          <a:xfrm>
            <a:off x="0" y="-24795"/>
            <a:ext cx="50739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기술 구현     </a:t>
            </a:r>
            <a:r>
              <a:rPr lang="en-US" altLang="ko-KR" sz="2800" dirty="0"/>
              <a:t>Auto </a:t>
            </a:r>
            <a:r>
              <a:rPr lang="en-US" altLang="ko-KR" sz="2800" dirty="0" err="1"/>
              <a:t>Scailing</a:t>
            </a:r>
            <a:endParaRPr lang="ko-KR" altLang="en-US" sz="9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B4B3BED-9A6A-D568-FD7B-9971DE632B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5524" y="24379"/>
            <a:ext cx="430218" cy="42487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11FB890-0A7A-EB11-214A-40079EA9BC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853" y="854604"/>
            <a:ext cx="10694294" cy="5148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29855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2D644B-F522-36FA-8D89-81A55BA89354}"/>
              </a:ext>
            </a:extLst>
          </p:cNvPr>
          <p:cNvSpPr txBox="1"/>
          <p:nvPr/>
        </p:nvSpPr>
        <p:spPr>
          <a:xfrm>
            <a:off x="0" y="-24795"/>
            <a:ext cx="50739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기술 구현     </a:t>
            </a:r>
            <a:r>
              <a:rPr lang="en-US" altLang="ko-KR" sz="2800" dirty="0"/>
              <a:t>Auto </a:t>
            </a:r>
            <a:r>
              <a:rPr lang="en-US" altLang="ko-KR" sz="2800" dirty="0" err="1"/>
              <a:t>Scailing</a:t>
            </a:r>
            <a:endParaRPr lang="ko-KR" altLang="en-US" sz="9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B4B3BED-9A6A-D568-FD7B-9971DE632B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5524" y="24379"/>
            <a:ext cx="430218" cy="42487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3A80652-C335-EA48-90DC-E369DA9E11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933" y="734500"/>
            <a:ext cx="10888133" cy="151599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7132B36-3967-D460-824A-B77A6073EC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966" y="2362105"/>
            <a:ext cx="11540066" cy="95528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37DB708-7AA0-2D14-0077-46F2B77787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73772" y="3429000"/>
            <a:ext cx="8191627" cy="269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81231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2D644B-F522-36FA-8D89-81A55BA89354}"/>
              </a:ext>
            </a:extLst>
          </p:cNvPr>
          <p:cNvSpPr txBox="1"/>
          <p:nvPr/>
        </p:nvSpPr>
        <p:spPr>
          <a:xfrm>
            <a:off x="0" y="-24795"/>
            <a:ext cx="50739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기술 구현     </a:t>
            </a:r>
            <a:r>
              <a:rPr lang="en-US" altLang="ko-KR" sz="2800" dirty="0"/>
              <a:t>Auto </a:t>
            </a:r>
            <a:r>
              <a:rPr lang="en-US" altLang="ko-KR" sz="2800" dirty="0" err="1"/>
              <a:t>Scailing</a:t>
            </a:r>
            <a:endParaRPr lang="ko-KR" altLang="en-US" sz="9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B4B3BED-9A6A-D568-FD7B-9971DE632B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5524" y="24379"/>
            <a:ext cx="430218" cy="42487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BB0FF30-EFEA-5207-0D2D-D096B8F5B8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000" y="2033497"/>
            <a:ext cx="9313333" cy="279100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32A6C16-949E-9693-5226-33B8DC61C6EC}"/>
              </a:ext>
            </a:extLst>
          </p:cNvPr>
          <p:cNvSpPr txBox="1"/>
          <p:nvPr/>
        </p:nvSpPr>
        <p:spPr>
          <a:xfrm>
            <a:off x="0" y="449252"/>
            <a:ext cx="7213600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기술 구현     </a:t>
            </a:r>
            <a:r>
              <a:rPr lang="en-US" altLang="ko-KR" sz="2800" dirty="0"/>
              <a:t>Application Load Balancers</a:t>
            </a:r>
            <a:endParaRPr lang="ko-KR" altLang="en-US" sz="2800" dirty="0"/>
          </a:p>
          <a:p>
            <a:endParaRPr lang="ko-KR" altLang="en-US" sz="900"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FC1E9C9C-D21E-C617-3264-4D98C18558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2657" y="331337"/>
            <a:ext cx="795952" cy="795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787255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2D644B-F522-36FA-8D89-81A55BA89354}"/>
              </a:ext>
            </a:extLst>
          </p:cNvPr>
          <p:cNvSpPr txBox="1"/>
          <p:nvPr/>
        </p:nvSpPr>
        <p:spPr>
          <a:xfrm>
            <a:off x="2150534" y="3098140"/>
            <a:ext cx="7213600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/>
              <a:t>기술 구현       </a:t>
            </a:r>
            <a:r>
              <a:rPr lang="en-US" altLang="ko-KR" sz="2800" dirty="0"/>
              <a:t>WAF</a:t>
            </a:r>
            <a:endParaRPr lang="ko-KR" altLang="en-US" sz="2800" dirty="0"/>
          </a:p>
          <a:p>
            <a:pPr algn="ctr"/>
            <a:endParaRPr lang="ko-KR" altLang="en-US" sz="900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98555C1C-353A-1B20-D8BD-5B68DDF21B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1999" y="3033510"/>
            <a:ext cx="684016" cy="684016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10636005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9">
            <a:extLst>
              <a:ext uri="{FF2B5EF4-FFF2-40B4-BE49-F238E27FC236}">
                <a16:creationId xmlns:a16="http://schemas.microsoft.com/office/drawing/2014/main" id="{54F20867-41B0-484D-9DA7-0FC742D31A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11">
            <a:extLst>
              <a:ext uri="{FF2B5EF4-FFF2-40B4-BE49-F238E27FC236}">
                <a16:creationId xmlns:a16="http://schemas.microsoft.com/office/drawing/2014/main" id="{E37FD100-AD6C-4FB9-B662-CC1C2F000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16497" y="1526602"/>
            <a:ext cx="4667254" cy="5330310"/>
          </a:xfrm>
          <a:custGeom>
            <a:avLst/>
            <a:gdLst>
              <a:gd name="connsiteX0" fmla="*/ 4667254 w 4667254"/>
              <a:gd name="connsiteY0" fmla="*/ 0 h 5325271"/>
              <a:gd name="connsiteX1" fmla="*/ 4667254 w 4667254"/>
              <a:gd name="connsiteY1" fmla="*/ 2543639 h 5325271"/>
              <a:gd name="connsiteX2" fmla="*/ 2229334 w 4667254"/>
              <a:gd name="connsiteY2" fmla="*/ 5325271 h 5325271"/>
              <a:gd name="connsiteX3" fmla="*/ 0 w 4667254"/>
              <a:gd name="connsiteY3" fmla="*/ 5325271 h 5325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67254" h="5325271">
                <a:moveTo>
                  <a:pt x="4667254" y="0"/>
                </a:moveTo>
                <a:lnTo>
                  <a:pt x="4667254" y="2543639"/>
                </a:lnTo>
                <a:lnTo>
                  <a:pt x="2229334" y="5325271"/>
                </a:lnTo>
                <a:lnTo>
                  <a:pt x="0" y="5325271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0249902-6C42-4139-A46F-ADF022B8C1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33837" y="6172200"/>
            <a:ext cx="976063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6A8750D-B154-C5A2-9985-4452DE2DDA7F}"/>
              </a:ext>
            </a:extLst>
          </p:cNvPr>
          <p:cNvSpPr txBox="1"/>
          <p:nvPr/>
        </p:nvSpPr>
        <p:spPr>
          <a:xfrm>
            <a:off x="1039836" y="2300875"/>
            <a:ext cx="1014863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경영학자들의 연구에 따르면 기업은 서로 자원을 결합하거나</a:t>
            </a:r>
            <a:r>
              <a:rPr lang="en-US" altLang="ko-KR" dirty="0"/>
              <a:t>, </a:t>
            </a:r>
            <a:r>
              <a:rPr lang="ko-KR" altLang="en-US" dirty="0"/>
              <a:t>지식을 공유하거나</a:t>
            </a:r>
            <a:r>
              <a:rPr lang="en-US" altLang="ko-KR" dirty="0"/>
              <a:t>, </a:t>
            </a:r>
            <a:r>
              <a:rPr lang="ko-KR" altLang="en-US" dirty="0"/>
              <a:t>시장 진입을 촉진하거나</a:t>
            </a:r>
            <a:r>
              <a:rPr lang="en-US" altLang="ko-KR" dirty="0"/>
              <a:t>, </a:t>
            </a:r>
            <a:r>
              <a:rPr lang="ko-KR" altLang="en-US" dirty="0"/>
              <a:t>다른 시장에 접근하기 위해 협력한다고 한다</a:t>
            </a:r>
            <a:r>
              <a:rPr lang="en-US" altLang="ko-KR" dirty="0"/>
              <a:t>.</a:t>
            </a:r>
          </a:p>
          <a:p>
            <a:pPr algn="ctr"/>
            <a:endParaRPr lang="en-US" altLang="ko-KR" dirty="0"/>
          </a:p>
          <a:p>
            <a:pPr algn="ctr"/>
            <a:r>
              <a:rPr lang="ko-KR" altLang="en-US" dirty="0" err="1"/>
              <a:t>루즈앨런앤해밀턴에</a:t>
            </a:r>
            <a:r>
              <a:rPr lang="ko-KR" altLang="en-US" dirty="0"/>
              <a:t> 따르면 </a:t>
            </a:r>
            <a:r>
              <a:rPr lang="en-US" altLang="ko-KR" dirty="0"/>
              <a:t>1987</a:t>
            </a:r>
            <a:r>
              <a:rPr lang="ko-KR" altLang="en-US" dirty="0"/>
              <a:t>년부터 </a:t>
            </a:r>
            <a:r>
              <a:rPr lang="en-US" altLang="ko-KR" dirty="0"/>
              <a:t>10</a:t>
            </a:r>
            <a:r>
              <a:rPr lang="ko-KR" altLang="en-US" dirty="0"/>
              <a:t>년간 전 세계적으로 </a:t>
            </a:r>
            <a:endParaRPr lang="en-US" altLang="ko-KR" dirty="0"/>
          </a:p>
          <a:p>
            <a:pPr algn="ctr"/>
            <a:r>
              <a:rPr lang="ko-KR" altLang="en-US" dirty="0"/>
              <a:t>기업 간 제휴가 매년 </a:t>
            </a:r>
            <a:r>
              <a:rPr lang="en-US" altLang="ko-KR" dirty="0"/>
              <a:t>25%</a:t>
            </a:r>
            <a:r>
              <a:rPr lang="ko-KR" altLang="en-US" dirty="0"/>
              <a:t>씩 증가했다</a:t>
            </a:r>
            <a:r>
              <a:rPr lang="en-US" altLang="ko-KR" dirty="0"/>
              <a:t>.</a:t>
            </a:r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특히 요즘 같은 불황기에는 필요한 역량과 자원을 독자적으로 확보하는 것보다 투자의 과실과 함께 리스크도 나누는 전략적 제휴가 더욱 매력적인 옵션이 되었다</a:t>
            </a:r>
            <a:r>
              <a:rPr lang="en-US" altLang="ko-KR" dirty="0"/>
              <a:t>.</a:t>
            </a:r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서로 </a:t>
            </a:r>
            <a:r>
              <a:rPr lang="en-US" altLang="ko-KR" dirty="0"/>
              <a:t>‘</a:t>
            </a:r>
            <a:r>
              <a:rPr lang="ko-KR" altLang="en-US" dirty="0"/>
              <a:t>적</a:t>
            </a:r>
            <a:r>
              <a:rPr lang="en-US" altLang="ko-KR" dirty="0"/>
              <a:t>’</a:t>
            </a:r>
            <a:r>
              <a:rPr lang="ko-KR" altLang="en-US" dirty="0"/>
              <a:t>으로 여기던 </a:t>
            </a:r>
            <a:r>
              <a:rPr lang="ko-KR" altLang="en-US" dirty="0" err="1"/>
              <a:t>경쟁사끼리의</a:t>
            </a:r>
            <a:r>
              <a:rPr lang="ko-KR" altLang="en-US" dirty="0"/>
              <a:t> 협업</a:t>
            </a:r>
            <a:r>
              <a:rPr lang="en-US" altLang="ko-KR" dirty="0"/>
              <a:t>. </a:t>
            </a:r>
            <a:r>
              <a:rPr lang="ko-KR" altLang="en-US" dirty="0"/>
              <a:t>다자 간 협업</a:t>
            </a:r>
            <a:r>
              <a:rPr lang="en-US" altLang="ko-KR" dirty="0"/>
              <a:t>, </a:t>
            </a:r>
          </a:p>
          <a:p>
            <a:pPr algn="ctr"/>
            <a:r>
              <a:rPr lang="ko-KR" altLang="en-US" dirty="0"/>
              <a:t>개방형 혁신과 같은 대단위 사례도 심심찮게 나타난다</a:t>
            </a:r>
            <a:r>
              <a:rPr lang="en-US" altLang="ko-KR" dirty="0"/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FB8D25-60DC-21E2-5C67-069AFEA64622}"/>
              </a:ext>
            </a:extLst>
          </p:cNvPr>
          <p:cNvSpPr txBox="1"/>
          <p:nvPr/>
        </p:nvSpPr>
        <p:spPr>
          <a:xfrm>
            <a:off x="3559030" y="1003468"/>
            <a:ext cx="507393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/>
              <a:t>협업의 중요성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8061406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2D644B-F522-36FA-8D89-81A55BA89354}"/>
              </a:ext>
            </a:extLst>
          </p:cNvPr>
          <p:cNvSpPr txBox="1"/>
          <p:nvPr/>
        </p:nvSpPr>
        <p:spPr>
          <a:xfrm>
            <a:off x="-1862666" y="202540"/>
            <a:ext cx="7213600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/>
              <a:t>기술 구현       </a:t>
            </a:r>
            <a:r>
              <a:rPr lang="en-US" altLang="ko-KR" sz="2800" dirty="0"/>
              <a:t>WAF</a:t>
            </a:r>
            <a:endParaRPr lang="ko-KR" altLang="en-US" sz="2800" dirty="0"/>
          </a:p>
          <a:p>
            <a:pPr algn="ctr"/>
            <a:endParaRPr lang="ko-KR" altLang="en-US" sz="900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98555C1C-353A-1B20-D8BD-5B68DDF21B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799" y="137910"/>
            <a:ext cx="684016" cy="684016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F35E909-2397-A41F-BC6A-70157AF09B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855" y="1108604"/>
            <a:ext cx="3112558" cy="171427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58E27E4-2737-C833-02B4-A47EA146A0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9866" y="1108604"/>
            <a:ext cx="7277823" cy="472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94761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2D644B-F522-36FA-8D89-81A55BA89354}"/>
              </a:ext>
            </a:extLst>
          </p:cNvPr>
          <p:cNvSpPr txBox="1"/>
          <p:nvPr/>
        </p:nvSpPr>
        <p:spPr>
          <a:xfrm>
            <a:off x="-1862666" y="202540"/>
            <a:ext cx="7213600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/>
              <a:t>기술 구현       </a:t>
            </a:r>
            <a:r>
              <a:rPr lang="en-US" altLang="ko-KR" sz="2800" dirty="0"/>
              <a:t>WAF</a:t>
            </a:r>
            <a:endParaRPr lang="ko-KR" altLang="en-US" sz="2800" dirty="0"/>
          </a:p>
          <a:p>
            <a:pPr algn="ctr"/>
            <a:endParaRPr lang="ko-KR" altLang="en-US" sz="900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98555C1C-353A-1B20-D8BD-5B68DDF21B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799" y="137910"/>
            <a:ext cx="684016" cy="684016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D337339-F301-50B5-9D2B-A710AB54E1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285" y="3780379"/>
            <a:ext cx="4453082" cy="239395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C63752A-98BC-771E-180B-C20ACA7803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285" y="951513"/>
            <a:ext cx="4527901" cy="2741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72587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2D644B-F522-36FA-8D89-81A55BA89354}"/>
              </a:ext>
            </a:extLst>
          </p:cNvPr>
          <p:cNvSpPr txBox="1"/>
          <p:nvPr/>
        </p:nvSpPr>
        <p:spPr>
          <a:xfrm>
            <a:off x="-1862666" y="202540"/>
            <a:ext cx="7213600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/>
              <a:t>기술 구현       </a:t>
            </a:r>
            <a:r>
              <a:rPr lang="en-US" altLang="ko-KR" sz="2800" dirty="0"/>
              <a:t>WAF</a:t>
            </a:r>
            <a:endParaRPr lang="ko-KR" altLang="en-US" sz="2800" dirty="0"/>
          </a:p>
          <a:p>
            <a:pPr algn="ctr"/>
            <a:endParaRPr lang="ko-KR" altLang="en-US" sz="900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98555C1C-353A-1B20-D8BD-5B68DDF21B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799" y="137910"/>
            <a:ext cx="684016" cy="684016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D337339-F301-50B5-9D2B-A710AB54E1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285" y="3780379"/>
            <a:ext cx="4453082" cy="239395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C63752A-98BC-771E-180B-C20ACA7803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285" y="951513"/>
            <a:ext cx="4527901" cy="274161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81046D9-A94A-3ADD-E462-027026052600}"/>
              </a:ext>
            </a:extLst>
          </p:cNvPr>
          <p:cNvSpPr txBox="1"/>
          <p:nvPr/>
        </p:nvSpPr>
        <p:spPr>
          <a:xfrm>
            <a:off x="5343524" y="1076325"/>
            <a:ext cx="592455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i="0" dirty="0">
                <a:effectLst/>
                <a:latin typeface="+mj-ea"/>
                <a:ea typeface="+mj-ea"/>
              </a:rPr>
              <a:t>OWASP(Open Web Application Security Project)</a:t>
            </a:r>
          </a:p>
          <a:p>
            <a:endParaRPr lang="en-US" altLang="ko-KR" b="1" dirty="0">
              <a:latin typeface="+mj-ea"/>
              <a:ea typeface="+mj-ea"/>
            </a:endParaRPr>
          </a:p>
          <a:p>
            <a:r>
              <a:rPr lang="en-US" altLang="ko-KR" i="0" dirty="0">
                <a:effectLst/>
                <a:latin typeface="+mj-ea"/>
                <a:ea typeface="+mj-ea"/>
              </a:rPr>
              <a:t>OWASP</a:t>
            </a:r>
            <a:r>
              <a:rPr lang="ko-KR" altLang="en-US" i="0" dirty="0">
                <a:effectLst/>
                <a:latin typeface="+mj-ea"/>
                <a:ea typeface="+mj-ea"/>
              </a:rPr>
              <a:t>는 가장 큰 오픈소스 웹 애플리케이션 보안 프로젝트로 주로 웹에 관한 정보노출</a:t>
            </a:r>
            <a:r>
              <a:rPr lang="en-US" altLang="ko-KR" i="0" dirty="0">
                <a:effectLst/>
                <a:latin typeface="+mj-ea"/>
                <a:ea typeface="+mj-ea"/>
              </a:rPr>
              <a:t>, </a:t>
            </a:r>
            <a:r>
              <a:rPr lang="ko-KR" altLang="en-US" i="0" dirty="0">
                <a:effectLst/>
                <a:latin typeface="+mj-ea"/>
                <a:ea typeface="+mj-ea"/>
              </a:rPr>
              <a:t>악성 파일 및 스크립트</a:t>
            </a:r>
            <a:r>
              <a:rPr lang="en-US" altLang="ko-KR" i="0" dirty="0">
                <a:effectLst/>
                <a:latin typeface="+mj-ea"/>
                <a:ea typeface="+mj-ea"/>
              </a:rPr>
              <a:t>, </a:t>
            </a:r>
            <a:r>
              <a:rPr lang="ko-KR" altLang="en-US" i="0" dirty="0">
                <a:effectLst/>
                <a:latin typeface="+mj-ea"/>
                <a:ea typeface="+mj-ea"/>
              </a:rPr>
              <a:t>보안 취약점 등을 연구하며</a:t>
            </a:r>
            <a:r>
              <a:rPr lang="en-US" altLang="ko-KR" i="0" dirty="0">
                <a:effectLst/>
                <a:latin typeface="+mj-ea"/>
                <a:ea typeface="+mj-ea"/>
              </a:rPr>
              <a:t>, 10</a:t>
            </a:r>
            <a:r>
              <a:rPr lang="ko-KR" altLang="en-US" i="0" dirty="0">
                <a:effectLst/>
                <a:latin typeface="+mj-ea"/>
                <a:ea typeface="+mj-ea"/>
              </a:rPr>
              <a:t>대 웹 애플리케이션의 취약점</a:t>
            </a:r>
            <a:r>
              <a:rPr lang="en-US" altLang="ko-KR" i="0" dirty="0">
                <a:effectLst/>
                <a:latin typeface="+mj-ea"/>
                <a:ea typeface="+mj-ea"/>
              </a:rPr>
              <a:t>(OWASP TOP 10)</a:t>
            </a:r>
            <a:r>
              <a:rPr lang="ko-KR" altLang="en-US" i="0" dirty="0">
                <a:effectLst/>
                <a:latin typeface="+mj-ea"/>
                <a:ea typeface="+mj-ea"/>
              </a:rPr>
              <a:t>을 발표합니다</a:t>
            </a:r>
            <a:r>
              <a:rPr lang="en-US" altLang="ko-KR" i="0" dirty="0">
                <a:effectLst/>
                <a:latin typeface="+mj-ea"/>
                <a:ea typeface="+mj-ea"/>
              </a:rPr>
              <a:t>.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25C4FE-BBB3-7BF5-2096-763D9D450758}"/>
              </a:ext>
            </a:extLst>
          </p:cNvPr>
          <p:cNvSpPr txBox="1"/>
          <p:nvPr/>
        </p:nvSpPr>
        <p:spPr>
          <a:xfrm>
            <a:off x="5350934" y="3035008"/>
            <a:ext cx="551497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2022</a:t>
            </a:r>
            <a:r>
              <a:rPr lang="ko-KR" altLang="en-US" dirty="0"/>
              <a:t>년 </a:t>
            </a:r>
            <a:r>
              <a:rPr lang="en-US" altLang="ko-KR" dirty="0"/>
              <a:t>OWASP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잘못된 접근 제어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암호화 실패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 err="1"/>
              <a:t>인젝션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불안전한 디자인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보안 설정 오류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취약하고 오래된 구성요소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식별 및 인증 실패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소프트웨어 및 데이터 무결성 실패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보안 기록 및 모니터링 실패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서버사이드 요청 위조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42C65268-0A4E-3D09-1C74-BF29E5DF7913}"/>
              </a:ext>
            </a:extLst>
          </p:cNvPr>
          <p:cNvCxnSpPr/>
          <p:nvPr/>
        </p:nvCxnSpPr>
        <p:spPr>
          <a:xfrm>
            <a:off x="1095375" y="4920204"/>
            <a:ext cx="28575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91A94410-F2D7-CF00-5276-2DD056C88B5F}"/>
              </a:ext>
            </a:extLst>
          </p:cNvPr>
          <p:cNvCxnSpPr/>
          <p:nvPr/>
        </p:nvCxnSpPr>
        <p:spPr>
          <a:xfrm flipV="1">
            <a:off x="1381125" y="1362075"/>
            <a:ext cx="3962399" cy="341947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127299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2D644B-F522-36FA-8D89-81A55BA89354}"/>
              </a:ext>
            </a:extLst>
          </p:cNvPr>
          <p:cNvSpPr txBox="1"/>
          <p:nvPr/>
        </p:nvSpPr>
        <p:spPr>
          <a:xfrm>
            <a:off x="-1862666" y="202540"/>
            <a:ext cx="7213600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/>
              <a:t>기술 구현       </a:t>
            </a:r>
            <a:r>
              <a:rPr lang="en-US" altLang="ko-KR" sz="2800" dirty="0"/>
              <a:t>WAF</a:t>
            </a:r>
            <a:endParaRPr lang="ko-KR" altLang="en-US" sz="2800" dirty="0"/>
          </a:p>
          <a:p>
            <a:pPr algn="ctr"/>
            <a:endParaRPr lang="ko-KR" altLang="en-US" sz="900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98555C1C-353A-1B20-D8BD-5B68DDF21B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799" y="137910"/>
            <a:ext cx="684016" cy="684016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D337339-F301-50B5-9D2B-A710AB54E1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285" y="3780379"/>
            <a:ext cx="4453082" cy="239395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C63752A-98BC-771E-180B-C20ACA7803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285" y="951513"/>
            <a:ext cx="4527901" cy="274161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068F383-2D64-7C2F-6265-0F55CB03B7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79199" y="1808849"/>
            <a:ext cx="6250516" cy="2795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50161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2D644B-F522-36FA-8D89-81A55BA89354}"/>
              </a:ext>
            </a:extLst>
          </p:cNvPr>
          <p:cNvSpPr txBox="1"/>
          <p:nvPr/>
        </p:nvSpPr>
        <p:spPr>
          <a:xfrm>
            <a:off x="-1862666" y="202540"/>
            <a:ext cx="7213600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/>
              <a:t>기술 구현       </a:t>
            </a:r>
            <a:r>
              <a:rPr lang="en-US" altLang="ko-KR" sz="2800" dirty="0"/>
              <a:t>WAF</a:t>
            </a:r>
            <a:endParaRPr lang="ko-KR" altLang="en-US" sz="2800" dirty="0"/>
          </a:p>
          <a:p>
            <a:pPr algn="ctr"/>
            <a:endParaRPr lang="ko-KR" altLang="en-US" sz="900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98555C1C-353A-1B20-D8BD-5B68DDF21B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799" y="137910"/>
            <a:ext cx="684016" cy="684016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21305C2-7C2B-35E0-9509-1364E2AE73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7875" y="1604962"/>
            <a:ext cx="8096250" cy="3648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46419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2D644B-F522-36FA-8D89-81A55BA89354}"/>
              </a:ext>
            </a:extLst>
          </p:cNvPr>
          <p:cNvSpPr txBox="1"/>
          <p:nvPr/>
        </p:nvSpPr>
        <p:spPr>
          <a:xfrm>
            <a:off x="2489200" y="3098140"/>
            <a:ext cx="7213600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/>
              <a:t>기술 구현       </a:t>
            </a:r>
            <a:r>
              <a:rPr lang="en-US" altLang="ko-KR" sz="2800" dirty="0"/>
              <a:t>Transit Gateway</a:t>
            </a:r>
            <a:endParaRPr lang="ko-KR" altLang="en-US" sz="2800" dirty="0"/>
          </a:p>
          <a:p>
            <a:pPr algn="ctr"/>
            <a:endParaRPr lang="ko-KR" altLang="en-US" sz="9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A9BFC87-4E37-689D-3649-F195D3A22A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0415" y="2851942"/>
            <a:ext cx="1086384" cy="1086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295232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E342549-E6D0-444B-6449-A17EB832F53F}"/>
              </a:ext>
            </a:extLst>
          </p:cNvPr>
          <p:cNvSpPr txBox="1"/>
          <p:nvPr/>
        </p:nvSpPr>
        <p:spPr>
          <a:xfrm>
            <a:off x="-965200" y="246198"/>
            <a:ext cx="7213600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/>
              <a:t>기술 구현       </a:t>
            </a:r>
            <a:r>
              <a:rPr lang="en-US" altLang="ko-KR" sz="2800" dirty="0"/>
              <a:t>Transit Gateway</a:t>
            </a:r>
            <a:endParaRPr lang="ko-KR" altLang="en-US" sz="2800" dirty="0"/>
          </a:p>
          <a:p>
            <a:pPr algn="ctr"/>
            <a:endParaRPr lang="ko-KR" altLang="en-US" sz="9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71A66AA-F323-2224-F277-230372FA83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6015" y="0"/>
            <a:ext cx="1086384" cy="1086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9209CA1-69C7-5624-C658-5604B1F9CD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507" y="1295400"/>
            <a:ext cx="3581400" cy="21336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E213D05-3670-82C0-EAF6-DF230AC30A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029" y="2580217"/>
            <a:ext cx="6067371" cy="298238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019CCF9-686E-3BC3-0E2F-C43A68BDFB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00471" y="1731433"/>
            <a:ext cx="7810500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72394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2D644B-F522-36FA-8D89-81A55BA89354}"/>
              </a:ext>
            </a:extLst>
          </p:cNvPr>
          <p:cNvSpPr txBox="1"/>
          <p:nvPr/>
        </p:nvSpPr>
        <p:spPr>
          <a:xfrm>
            <a:off x="2489200" y="3098140"/>
            <a:ext cx="7213600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/>
              <a:t>기술 구현       </a:t>
            </a:r>
            <a:r>
              <a:rPr lang="en-US" altLang="ko-KR" sz="2800" dirty="0"/>
              <a:t>VPN</a:t>
            </a:r>
            <a:endParaRPr lang="ko-KR" altLang="en-US" sz="2800" dirty="0"/>
          </a:p>
          <a:p>
            <a:pPr algn="ctr"/>
            <a:endParaRPr lang="ko-KR" altLang="en-US" sz="900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49CD7B3F-7281-A9A0-A0DB-0D98D13EA1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4402" y="2847431"/>
            <a:ext cx="1027674" cy="1027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721231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41EDB64-B1FC-0777-D235-AE57A1E8D6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675" y="1968650"/>
            <a:ext cx="6230017" cy="29207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E84A04D-23A1-C204-8E41-8A855D70FDB5}"/>
              </a:ext>
            </a:extLst>
          </p:cNvPr>
          <p:cNvSpPr txBox="1"/>
          <p:nvPr/>
        </p:nvSpPr>
        <p:spPr>
          <a:xfrm>
            <a:off x="-1930400" y="250709"/>
            <a:ext cx="7213600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/>
              <a:t>기술 구현       </a:t>
            </a:r>
            <a:r>
              <a:rPr lang="en-US" altLang="ko-KR" sz="2800" dirty="0"/>
              <a:t>VPN</a:t>
            </a:r>
            <a:endParaRPr lang="ko-KR" altLang="en-US" sz="2800" dirty="0"/>
          </a:p>
          <a:p>
            <a:pPr algn="ctr"/>
            <a:endParaRPr lang="ko-KR" altLang="en-US" sz="900" dirty="0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9708071C-E794-DDD5-3190-2B33DB7178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802" y="0"/>
            <a:ext cx="1027674" cy="1027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2432D5F-1453-0B7F-7721-13D445FBF8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3200" y="403331"/>
            <a:ext cx="3810000" cy="234315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44A050E-B6F0-001D-F13D-2FD6DB0E48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29375" y="1753144"/>
            <a:ext cx="4214950" cy="4090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65140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E84A04D-23A1-C204-8E41-8A855D70FDB5}"/>
              </a:ext>
            </a:extLst>
          </p:cNvPr>
          <p:cNvSpPr txBox="1"/>
          <p:nvPr/>
        </p:nvSpPr>
        <p:spPr>
          <a:xfrm>
            <a:off x="-1930400" y="250709"/>
            <a:ext cx="7213600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/>
              <a:t>기술 구현       </a:t>
            </a:r>
            <a:r>
              <a:rPr lang="en-US" altLang="ko-KR" sz="2800" dirty="0"/>
              <a:t>VPN</a:t>
            </a:r>
            <a:endParaRPr lang="ko-KR" altLang="en-US" sz="2800" dirty="0"/>
          </a:p>
          <a:p>
            <a:pPr algn="ctr"/>
            <a:endParaRPr lang="ko-KR" altLang="en-US" sz="900" dirty="0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9708071C-E794-DDD5-3190-2B33DB7178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802" y="0"/>
            <a:ext cx="1027674" cy="1027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7ED8F16-F546-A87C-AAAD-DECAA5CDD0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2724" y="1213937"/>
            <a:ext cx="4702704" cy="435920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9BA620C-024D-8E2E-D7A9-3F0D026C2E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4800" y="1464955"/>
            <a:ext cx="3813631" cy="3857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4339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9">
            <a:extLst>
              <a:ext uri="{FF2B5EF4-FFF2-40B4-BE49-F238E27FC236}">
                <a16:creationId xmlns:a16="http://schemas.microsoft.com/office/drawing/2014/main" id="{54F20867-41B0-484D-9DA7-0FC742D31A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11">
            <a:extLst>
              <a:ext uri="{FF2B5EF4-FFF2-40B4-BE49-F238E27FC236}">
                <a16:creationId xmlns:a16="http://schemas.microsoft.com/office/drawing/2014/main" id="{E37FD100-AD6C-4FB9-B662-CC1C2F000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16497" y="1526602"/>
            <a:ext cx="4667254" cy="5330310"/>
          </a:xfrm>
          <a:custGeom>
            <a:avLst/>
            <a:gdLst>
              <a:gd name="connsiteX0" fmla="*/ 4667254 w 4667254"/>
              <a:gd name="connsiteY0" fmla="*/ 0 h 5325271"/>
              <a:gd name="connsiteX1" fmla="*/ 4667254 w 4667254"/>
              <a:gd name="connsiteY1" fmla="*/ 2543639 h 5325271"/>
              <a:gd name="connsiteX2" fmla="*/ 2229334 w 4667254"/>
              <a:gd name="connsiteY2" fmla="*/ 5325271 h 5325271"/>
              <a:gd name="connsiteX3" fmla="*/ 0 w 4667254"/>
              <a:gd name="connsiteY3" fmla="*/ 5325271 h 5325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67254" h="5325271">
                <a:moveTo>
                  <a:pt x="4667254" y="0"/>
                </a:moveTo>
                <a:lnTo>
                  <a:pt x="4667254" y="2543639"/>
                </a:lnTo>
                <a:lnTo>
                  <a:pt x="2229334" y="5325271"/>
                </a:lnTo>
                <a:lnTo>
                  <a:pt x="0" y="5325271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0249902-6C42-4139-A46F-ADF022B8C1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33837" y="6172200"/>
            <a:ext cx="976063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1FB8D25-60DC-21E2-5C67-069AFEA64622}"/>
              </a:ext>
            </a:extLst>
          </p:cNvPr>
          <p:cNvSpPr txBox="1"/>
          <p:nvPr/>
        </p:nvSpPr>
        <p:spPr>
          <a:xfrm>
            <a:off x="866630" y="0"/>
            <a:ext cx="507393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/>
              <a:t>협업의 중요성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60B626D-96CC-7E02-6858-4A5EE858EA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112" y="1266825"/>
            <a:ext cx="6734175" cy="181927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EEA2843-472C-68A8-F706-FD66AA8F60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9694" y="2600325"/>
            <a:ext cx="8362950" cy="15811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57E4BD0-D89E-0C7F-9955-318E3D616A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0176" y="3465197"/>
            <a:ext cx="7277509" cy="312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74238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E84A04D-23A1-C204-8E41-8A855D70FDB5}"/>
              </a:ext>
            </a:extLst>
          </p:cNvPr>
          <p:cNvSpPr txBox="1"/>
          <p:nvPr/>
        </p:nvSpPr>
        <p:spPr>
          <a:xfrm>
            <a:off x="-1930400" y="250709"/>
            <a:ext cx="7213600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/>
              <a:t>기술 구현       </a:t>
            </a:r>
            <a:r>
              <a:rPr lang="en-US" altLang="ko-KR" sz="2800" dirty="0"/>
              <a:t>VPN</a:t>
            </a:r>
            <a:endParaRPr lang="ko-KR" altLang="en-US" sz="2800" dirty="0"/>
          </a:p>
          <a:p>
            <a:pPr algn="ctr"/>
            <a:endParaRPr lang="ko-KR" altLang="en-US" sz="900" dirty="0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9708071C-E794-DDD5-3190-2B33DB7178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802" y="0"/>
            <a:ext cx="1027674" cy="1027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9BA620C-024D-8E2E-D7A9-3F0D026C2E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666" y="1500417"/>
            <a:ext cx="3813631" cy="385716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71A0557-70E6-9895-EFB8-454274748A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0297" y="1500417"/>
            <a:ext cx="6153150" cy="33337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EBF2E13-06DD-941C-06A5-8DF51BE248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1323" y="1954212"/>
            <a:ext cx="6353175" cy="193357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32A60E9-2AE2-6FF6-1368-EF46E50532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12672" y="3369733"/>
            <a:ext cx="6248400" cy="180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7204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E84A04D-23A1-C204-8E41-8A855D70FDB5}"/>
              </a:ext>
            </a:extLst>
          </p:cNvPr>
          <p:cNvSpPr txBox="1"/>
          <p:nvPr/>
        </p:nvSpPr>
        <p:spPr>
          <a:xfrm>
            <a:off x="-1930400" y="250709"/>
            <a:ext cx="7213600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/>
              <a:t>기술 구현       </a:t>
            </a:r>
            <a:r>
              <a:rPr lang="en-US" altLang="ko-KR" sz="2800" dirty="0"/>
              <a:t>VPN</a:t>
            </a:r>
            <a:endParaRPr lang="ko-KR" altLang="en-US" sz="2800" dirty="0"/>
          </a:p>
          <a:p>
            <a:pPr algn="ctr"/>
            <a:endParaRPr lang="ko-KR" altLang="en-US" sz="900" dirty="0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9708071C-E794-DDD5-3190-2B33DB7178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802" y="0"/>
            <a:ext cx="1027674" cy="1027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4E5F87C-B3C7-AAF4-35C3-D2B134077E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3818" y="106941"/>
            <a:ext cx="3943879" cy="454323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48F1ABC-A27E-CEAD-6C86-D440D7D275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666" y="1500417"/>
            <a:ext cx="3813631" cy="385716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C165A0B-3CB3-7720-32AD-E2AC5E3173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2932" y="4709883"/>
            <a:ext cx="710565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16553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A1AAAAB2-6E0D-13B3-29E6-782CDE7DA7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030" y="1814518"/>
            <a:ext cx="5968567" cy="4013732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E84A04D-23A1-C204-8E41-8A855D70FDB5}"/>
              </a:ext>
            </a:extLst>
          </p:cNvPr>
          <p:cNvSpPr txBox="1"/>
          <p:nvPr/>
        </p:nvSpPr>
        <p:spPr>
          <a:xfrm>
            <a:off x="-1930400" y="250709"/>
            <a:ext cx="7213600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/>
              <a:t>기술 구현       </a:t>
            </a:r>
            <a:r>
              <a:rPr lang="en-US" altLang="ko-KR" sz="2800" dirty="0"/>
              <a:t>VPN</a:t>
            </a:r>
            <a:endParaRPr lang="ko-KR" altLang="en-US" sz="2800" dirty="0"/>
          </a:p>
          <a:p>
            <a:pPr algn="ctr"/>
            <a:endParaRPr lang="ko-KR" altLang="en-US" sz="900" dirty="0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9708071C-E794-DDD5-3190-2B33DB7178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802" y="0"/>
            <a:ext cx="1027674" cy="1027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14799E4-9C61-D3A5-2842-C49E6D8C6E8D}"/>
              </a:ext>
            </a:extLst>
          </p:cNvPr>
          <p:cNvSpPr txBox="1"/>
          <p:nvPr/>
        </p:nvSpPr>
        <p:spPr>
          <a:xfrm>
            <a:off x="-999066" y="974332"/>
            <a:ext cx="7213600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/>
              <a:t>기술 구현       </a:t>
            </a:r>
            <a:r>
              <a:rPr lang="en-US" altLang="ko-KR" sz="2800" dirty="0"/>
              <a:t>Transit Gateway</a:t>
            </a:r>
            <a:endParaRPr lang="ko-KR" altLang="en-US" sz="2800" dirty="0"/>
          </a:p>
          <a:p>
            <a:pPr algn="ctr"/>
            <a:endParaRPr lang="ko-KR" altLang="en-US" sz="900"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D0A23385-2B2E-8EFD-1EAC-F64DDB67B9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2149" y="728134"/>
            <a:ext cx="1086384" cy="1086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5657083-830A-020E-22FA-FBA96A7D5C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0258" y="1099872"/>
            <a:ext cx="4510981" cy="2329128"/>
          </a:xfrm>
          <a:prstGeom prst="rect">
            <a:avLst/>
          </a:prstGeom>
        </p:spPr>
      </p:pic>
      <p:sp>
        <p:nvSpPr>
          <p:cNvPr id="12" name="화살표: 왼쪽/오른쪽 11">
            <a:extLst>
              <a:ext uri="{FF2B5EF4-FFF2-40B4-BE49-F238E27FC236}">
                <a16:creationId xmlns:a16="http://schemas.microsoft.com/office/drawing/2014/main" id="{E38AAD46-5FFD-CFB6-2CEC-7F2BD6B2B31C}"/>
              </a:ext>
            </a:extLst>
          </p:cNvPr>
          <p:cNvSpPr/>
          <p:nvPr/>
        </p:nvSpPr>
        <p:spPr>
          <a:xfrm>
            <a:off x="2272858" y="3376021"/>
            <a:ext cx="1308682" cy="226503"/>
          </a:xfrm>
          <a:prstGeom prst="left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화살표: 왼쪽/오른쪽 12">
            <a:extLst>
              <a:ext uri="{FF2B5EF4-FFF2-40B4-BE49-F238E27FC236}">
                <a16:creationId xmlns:a16="http://schemas.microsoft.com/office/drawing/2014/main" id="{515EEA72-A566-E9ED-BDB5-CEE70D9AB4E1}"/>
              </a:ext>
            </a:extLst>
          </p:cNvPr>
          <p:cNvSpPr/>
          <p:nvPr/>
        </p:nvSpPr>
        <p:spPr>
          <a:xfrm rot="2806743">
            <a:off x="2012288" y="4224870"/>
            <a:ext cx="1764854" cy="226503"/>
          </a:xfrm>
          <a:prstGeom prst="left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82AA6448-DC0B-4942-8B03-F9A087D9AA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0938" y="3163011"/>
            <a:ext cx="652521" cy="652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F8262076-8414-2C5A-91C2-41010EEAD8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765086">
            <a:off x="2568454" y="3965591"/>
            <a:ext cx="652521" cy="652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26F39F09-7368-0805-C6A2-1C5CF6643B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30258" y="3607466"/>
            <a:ext cx="5108028" cy="2039514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18631751-90F3-21DF-9944-4D4D5D90BED1}"/>
              </a:ext>
            </a:extLst>
          </p:cNvPr>
          <p:cNvSpPr/>
          <p:nvPr/>
        </p:nvSpPr>
        <p:spPr>
          <a:xfrm>
            <a:off x="6396908" y="3508320"/>
            <a:ext cx="5555411" cy="111890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699173D-AD5A-184B-0681-D2E51821E5BF}"/>
              </a:ext>
            </a:extLst>
          </p:cNvPr>
          <p:cNvSpPr/>
          <p:nvPr/>
        </p:nvSpPr>
        <p:spPr>
          <a:xfrm>
            <a:off x="6396908" y="2418175"/>
            <a:ext cx="5084850" cy="93150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98823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6C3F524-D9AD-A1F9-B84A-E81A23A79C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030" y="1814518"/>
            <a:ext cx="5968567" cy="4013732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7" name="화살표: 왼쪽/오른쪽 6">
            <a:extLst>
              <a:ext uri="{FF2B5EF4-FFF2-40B4-BE49-F238E27FC236}">
                <a16:creationId xmlns:a16="http://schemas.microsoft.com/office/drawing/2014/main" id="{6F755689-AD78-2F13-9F71-3E7F7822BCEB}"/>
              </a:ext>
            </a:extLst>
          </p:cNvPr>
          <p:cNvSpPr/>
          <p:nvPr/>
        </p:nvSpPr>
        <p:spPr>
          <a:xfrm>
            <a:off x="2215708" y="3478891"/>
            <a:ext cx="1308682" cy="226503"/>
          </a:xfrm>
          <a:prstGeom prst="left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화살표: 왼쪽/오른쪽 7">
            <a:extLst>
              <a:ext uri="{FF2B5EF4-FFF2-40B4-BE49-F238E27FC236}">
                <a16:creationId xmlns:a16="http://schemas.microsoft.com/office/drawing/2014/main" id="{98699A11-4548-628F-CC6B-BBC235B9AA85}"/>
              </a:ext>
            </a:extLst>
          </p:cNvPr>
          <p:cNvSpPr/>
          <p:nvPr/>
        </p:nvSpPr>
        <p:spPr>
          <a:xfrm rot="2806743">
            <a:off x="1955138" y="4327740"/>
            <a:ext cx="1764854" cy="226503"/>
          </a:xfrm>
          <a:prstGeom prst="left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화살표: 왼쪽/오른쪽 8">
            <a:extLst>
              <a:ext uri="{FF2B5EF4-FFF2-40B4-BE49-F238E27FC236}">
                <a16:creationId xmlns:a16="http://schemas.microsoft.com/office/drawing/2014/main" id="{D65FA869-8FC3-AAD2-D0F4-C8429D6992EE}"/>
              </a:ext>
            </a:extLst>
          </p:cNvPr>
          <p:cNvSpPr/>
          <p:nvPr/>
        </p:nvSpPr>
        <p:spPr>
          <a:xfrm rot="5400000">
            <a:off x="3270680" y="4133232"/>
            <a:ext cx="1308682" cy="226503"/>
          </a:xfrm>
          <a:prstGeom prst="left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곱하기 기호 9">
            <a:extLst>
              <a:ext uri="{FF2B5EF4-FFF2-40B4-BE49-F238E27FC236}">
                <a16:creationId xmlns:a16="http://schemas.microsoft.com/office/drawing/2014/main" id="{BD29FD8A-234A-CDA6-D24E-FAB379F54162}"/>
              </a:ext>
            </a:extLst>
          </p:cNvPr>
          <p:cNvSpPr/>
          <p:nvPr/>
        </p:nvSpPr>
        <p:spPr>
          <a:xfrm>
            <a:off x="3550394" y="3837522"/>
            <a:ext cx="771787" cy="771787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49AD5F8-A63B-550B-7D55-B9EABA228BF9}"/>
              </a:ext>
            </a:extLst>
          </p:cNvPr>
          <p:cNvSpPr txBox="1"/>
          <p:nvPr/>
        </p:nvSpPr>
        <p:spPr>
          <a:xfrm>
            <a:off x="-1930400" y="250709"/>
            <a:ext cx="7213600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/>
              <a:t>기술 구현       </a:t>
            </a:r>
            <a:r>
              <a:rPr lang="en-US" altLang="ko-KR" sz="2800" dirty="0"/>
              <a:t>VPN</a:t>
            </a:r>
            <a:endParaRPr lang="ko-KR" altLang="en-US" sz="2800" dirty="0"/>
          </a:p>
          <a:p>
            <a:pPr algn="ctr"/>
            <a:endParaRPr lang="ko-KR" altLang="en-US" sz="9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94F0D26-3CC4-6101-2DD2-187F641CCAA9}"/>
              </a:ext>
            </a:extLst>
          </p:cNvPr>
          <p:cNvSpPr txBox="1"/>
          <p:nvPr/>
        </p:nvSpPr>
        <p:spPr>
          <a:xfrm>
            <a:off x="-999066" y="974332"/>
            <a:ext cx="7213600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/>
              <a:t>기술 구현       </a:t>
            </a:r>
            <a:r>
              <a:rPr lang="en-US" altLang="ko-KR" sz="2800" dirty="0"/>
              <a:t>Transit Gateway</a:t>
            </a:r>
            <a:endParaRPr lang="ko-KR" altLang="en-US" sz="2800" dirty="0"/>
          </a:p>
          <a:p>
            <a:pPr algn="ctr"/>
            <a:endParaRPr lang="ko-KR" altLang="en-US" sz="900" dirty="0"/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73D6FD14-D34C-3391-269C-913F64A2E2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802" y="0"/>
            <a:ext cx="1027674" cy="1027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E5860717-9C93-F253-8B85-3E617DDE06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2149" y="728134"/>
            <a:ext cx="1086384" cy="1086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B4FC923F-82DE-09A0-C471-CF0BA68AFA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5909" y="2147174"/>
            <a:ext cx="5654757" cy="3538823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D7032816-E492-A61B-7B64-D6263DE89A0C}"/>
              </a:ext>
            </a:extLst>
          </p:cNvPr>
          <p:cNvSpPr/>
          <p:nvPr/>
        </p:nvSpPr>
        <p:spPr>
          <a:xfrm>
            <a:off x="6383547" y="4203595"/>
            <a:ext cx="5555411" cy="111890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217372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>
            <a:extLst>
              <a:ext uri="{FF2B5EF4-FFF2-40B4-BE49-F238E27FC236}">
                <a16:creationId xmlns:a16="http://schemas.microsoft.com/office/drawing/2014/main" id="{ECB09E6E-03B1-DB03-1CC2-39B6EC63BB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381" y="3002662"/>
            <a:ext cx="757198" cy="757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8F606A9-F0C8-859D-6260-B67E84F5C48A}"/>
              </a:ext>
            </a:extLst>
          </p:cNvPr>
          <p:cNvSpPr txBox="1"/>
          <p:nvPr/>
        </p:nvSpPr>
        <p:spPr>
          <a:xfrm>
            <a:off x="2489200" y="3098140"/>
            <a:ext cx="7213600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/>
              <a:t>기술 구현       </a:t>
            </a:r>
            <a:r>
              <a:rPr lang="en-US" altLang="ko-KR" sz="2800" dirty="0"/>
              <a:t>Global Accelerator</a:t>
            </a:r>
            <a:endParaRPr lang="ko-KR" altLang="en-US" sz="2800" dirty="0"/>
          </a:p>
          <a:p>
            <a:pPr algn="ctr"/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369279392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>
            <a:extLst>
              <a:ext uri="{FF2B5EF4-FFF2-40B4-BE49-F238E27FC236}">
                <a16:creationId xmlns:a16="http://schemas.microsoft.com/office/drawing/2014/main" id="{ECB09E6E-03B1-DB03-1CC2-39B6EC63BB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3450" y="-95478"/>
            <a:ext cx="757198" cy="757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8F606A9-F0C8-859D-6260-B67E84F5C48A}"/>
              </a:ext>
            </a:extLst>
          </p:cNvPr>
          <p:cNvSpPr txBox="1"/>
          <p:nvPr/>
        </p:nvSpPr>
        <p:spPr>
          <a:xfrm>
            <a:off x="-373268" y="6112"/>
            <a:ext cx="7947259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/>
              <a:t>기술 구현       </a:t>
            </a:r>
            <a:r>
              <a:rPr lang="en-US" altLang="ko-KR" sz="2800" dirty="0"/>
              <a:t>Global Accelerator –</a:t>
            </a:r>
            <a:r>
              <a:rPr lang="ko-KR" altLang="en-US" sz="2800" dirty="0"/>
              <a:t>기본환경</a:t>
            </a:r>
          </a:p>
          <a:p>
            <a:pPr algn="ctr"/>
            <a:endParaRPr lang="ko-KR" altLang="en-US" sz="9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9C27F39-E7CC-1A14-05CC-34B9FF0F70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540" y="1192427"/>
            <a:ext cx="6064461" cy="92442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EED5EAD-B51B-B229-E28D-F21E147C12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0361" y="769422"/>
            <a:ext cx="3124200" cy="60007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8A34CCB-43C1-18BC-AFA2-05FF4825F0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540" y="2197571"/>
            <a:ext cx="6064461" cy="105285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6FE6A17-B99D-B05B-C9B7-C76A2CA472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540" y="3429000"/>
            <a:ext cx="6064461" cy="129899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BB2F35A-1699-DCB7-2898-3467F79CE92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3539" y="4812478"/>
            <a:ext cx="6064461" cy="12761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BA32E8F-28D3-7484-FD33-3A5EDC6D5DF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33999" y="1598697"/>
            <a:ext cx="6064461" cy="1332849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430B0ED1-EE5F-C4A3-45D2-B8A6EB8F8E8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20197" y="3031081"/>
            <a:ext cx="8907587" cy="895374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D0C815F0-B68F-09E8-53CB-51FA7A17378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16105" y="4493595"/>
            <a:ext cx="9629775" cy="92392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34EAC19C-94B9-E243-35D2-3C0FE9012782}"/>
              </a:ext>
            </a:extLst>
          </p:cNvPr>
          <p:cNvSpPr/>
          <p:nvPr/>
        </p:nvSpPr>
        <p:spPr>
          <a:xfrm>
            <a:off x="3600361" y="769422"/>
            <a:ext cx="3124200" cy="6000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5143E896-7C22-E0B6-A737-B498D37FA5C1}"/>
              </a:ext>
            </a:extLst>
          </p:cNvPr>
          <p:cNvCxnSpPr/>
          <p:nvPr/>
        </p:nvCxnSpPr>
        <p:spPr>
          <a:xfrm>
            <a:off x="5703685" y="1013988"/>
            <a:ext cx="805759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881147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E77BF35-33D8-5BC4-DD13-09616CEB54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510" y="1678754"/>
            <a:ext cx="3238500" cy="282892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E0DB314-5F94-B16F-026B-DC5F8860DF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0361" y="1478728"/>
            <a:ext cx="2828925" cy="322897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CC5D106-5044-5310-1180-29418F8F1C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1732" y="1552402"/>
            <a:ext cx="5347758" cy="3081626"/>
          </a:xfrm>
          <a:prstGeom prst="rect">
            <a:avLst/>
          </a:prstGeom>
        </p:spPr>
      </p:pic>
      <p:pic>
        <p:nvPicPr>
          <p:cNvPr id="16" name="Picture 2">
            <a:extLst>
              <a:ext uri="{FF2B5EF4-FFF2-40B4-BE49-F238E27FC236}">
                <a16:creationId xmlns:a16="http://schemas.microsoft.com/office/drawing/2014/main" id="{5C388F80-4F16-F080-1CE9-033B82202A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3450" y="-95478"/>
            <a:ext cx="757198" cy="757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613D0C7-509E-52B6-BC19-10ED6139CC12}"/>
              </a:ext>
            </a:extLst>
          </p:cNvPr>
          <p:cNvSpPr txBox="1"/>
          <p:nvPr/>
        </p:nvSpPr>
        <p:spPr>
          <a:xfrm>
            <a:off x="-373268" y="6112"/>
            <a:ext cx="7947259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/>
              <a:t>기술 구현       </a:t>
            </a:r>
            <a:r>
              <a:rPr lang="en-US" altLang="ko-KR" sz="2800" dirty="0"/>
              <a:t>Global Accelerator –</a:t>
            </a:r>
            <a:r>
              <a:rPr lang="ko-KR" altLang="en-US" sz="2800" dirty="0"/>
              <a:t>기본환경</a:t>
            </a:r>
          </a:p>
          <a:p>
            <a:pPr algn="ctr"/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350666886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CF74BE76-1124-11CC-5CC8-2C373B9C76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326" y="809610"/>
            <a:ext cx="4384783" cy="1686455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6F8228DE-6D8B-F747-C448-5313B9C1FE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3450" y="-95478"/>
            <a:ext cx="757198" cy="757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019CC8E-CFDF-26BD-F79C-2E42F6DB7B68}"/>
              </a:ext>
            </a:extLst>
          </p:cNvPr>
          <p:cNvSpPr txBox="1"/>
          <p:nvPr/>
        </p:nvSpPr>
        <p:spPr>
          <a:xfrm>
            <a:off x="-373268" y="6112"/>
            <a:ext cx="7947259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/>
              <a:t>기술 구현       </a:t>
            </a:r>
            <a:r>
              <a:rPr lang="en-US" altLang="ko-KR" sz="2800" dirty="0"/>
              <a:t>Global Accelerator –</a:t>
            </a:r>
            <a:r>
              <a:rPr lang="ko-KR" altLang="en-US" sz="2800" dirty="0"/>
              <a:t>기본환경</a:t>
            </a:r>
          </a:p>
          <a:p>
            <a:pPr algn="ctr"/>
            <a:endParaRPr lang="ko-KR" altLang="en-US" sz="900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6E87B0C2-3F0E-FAEE-6F19-8C31FFCB06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637" y="2650067"/>
            <a:ext cx="4856163" cy="344299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A27B216A-638C-3F9D-3E1D-AF8123C9BC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40373" y="1125457"/>
            <a:ext cx="5673727" cy="304922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F7FA2AB-B0C0-F96C-B1B2-6051467765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70463" y="3723249"/>
            <a:ext cx="6692900" cy="2166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88380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>
            <a:extLst>
              <a:ext uri="{FF2B5EF4-FFF2-40B4-BE49-F238E27FC236}">
                <a16:creationId xmlns:a16="http://schemas.microsoft.com/office/drawing/2014/main" id="{6F8228DE-6D8B-F747-C448-5313B9C1FE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3450" y="-95478"/>
            <a:ext cx="757198" cy="757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019CC8E-CFDF-26BD-F79C-2E42F6DB7B68}"/>
              </a:ext>
            </a:extLst>
          </p:cNvPr>
          <p:cNvSpPr txBox="1"/>
          <p:nvPr/>
        </p:nvSpPr>
        <p:spPr>
          <a:xfrm>
            <a:off x="-373268" y="6112"/>
            <a:ext cx="7947259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/>
              <a:t>기술 구현       </a:t>
            </a:r>
            <a:r>
              <a:rPr lang="en-US" altLang="ko-KR" sz="2800" dirty="0"/>
              <a:t>Global Accelerator –</a:t>
            </a:r>
            <a:r>
              <a:rPr lang="ko-KR" altLang="en-US" sz="2800" dirty="0"/>
              <a:t>기본환경</a:t>
            </a:r>
          </a:p>
          <a:p>
            <a:pPr algn="ctr"/>
            <a:endParaRPr lang="ko-KR" altLang="en-US" sz="9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782B23A-1678-41D4-FB3C-CE14A9D5F8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271" y="1425030"/>
            <a:ext cx="5537729" cy="365089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E11DEDD1-FBE3-370C-25B7-5678962FA6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4571" y="1291766"/>
            <a:ext cx="4490108" cy="391742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2CD595F-B592-560A-E843-26ECB48B19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14256" y="2506063"/>
            <a:ext cx="2119473" cy="3060171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520792E7-CBE0-AC37-8A00-B08D3C908CFC}"/>
              </a:ext>
            </a:extLst>
          </p:cNvPr>
          <p:cNvSpPr/>
          <p:nvPr/>
        </p:nvSpPr>
        <p:spPr>
          <a:xfrm>
            <a:off x="1468073" y="1425030"/>
            <a:ext cx="2885813" cy="2695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F2C6C9B-46F4-063D-681C-5F82ACB42617}"/>
              </a:ext>
            </a:extLst>
          </p:cNvPr>
          <p:cNvSpPr/>
          <p:nvPr/>
        </p:nvSpPr>
        <p:spPr>
          <a:xfrm>
            <a:off x="7158202" y="1494596"/>
            <a:ext cx="2885813" cy="2695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24A9C7B-F6FC-C6A3-D637-5D61F4B723A1}"/>
              </a:ext>
            </a:extLst>
          </p:cNvPr>
          <p:cNvSpPr/>
          <p:nvPr/>
        </p:nvSpPr>
        <p:spPr>
          <a:xfrm>
            <a:off x="9561772" y="2708893"/>
            <a:ext cx="1117413" cy="2695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540BD4-F489-A2D7-82E8-3A2810B65784}"/>
              </a:ext>
            </a:extLst>
          </p:cNvPr>
          <p:cNvSpPr txBox="1"/>
          <p:nvPr/>
        </p:nvSpPr>
        <p:spPr>
          <a:xfrm>
            <a:off x="9455138" y="5543677"/>
            <a:ext cx="117775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dirty="0">
                <a:effectLst/>
                <a:latin typeface="+mn-ea"/>
              </a:rPr>
              <a:t>Touch VPN</a:t>
            </a:r>
            <a:endParaRPr lang="ko-KR" altLang="en-US" sz="12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5932295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39ACCA0-7906-3405-8668-890E291BF72A}"/>
              </a:ext>
            </a:extLst>
          </p:cNvPr>
          <p:cNvSpPr txBox="1"/>
          <p:nvPr/>
        </p:nvSpPr>
        <p:spPr>
          <a:xfrm>
            <a:off x="3127052" y="2921168"/>
            <a:ext cx="593789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dirty="0"/>
              <a:t>추가구성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024209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39ACCA0-7906-3405-8668-890E291BF72A}"/>
              </a:ext>
            </a:extLst>
          </p:cNvPr>
          <p:cNvSpPr txBox="1"/>
          <p:nvPr/>
        </p:nvSpPr>
        <p:spPr>
          <a:xfrm>
            <a:off x="3559030" y="2921168"/>
            <a:ext cx="507393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/>
              <a:t>협업의 어려움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7874274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B4DA2C4-7415-FACC-5426-B842D45121FD}"/>
              </a:ext>
            </a:extLst>
          </p:cNvPr>
          <p:cNvSpPr txBox="1"/>
          <p:nvPr/>
        </p:nvSpPr>
        <p:spPr>
          <a:xfrm>
            <a:off x="3048000" y="3214470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5400" b="0" i="0" dirty="0">
                <a:effectLst/>
                <a:latin typeface="+mn-ea"/>
              </a:rPr>
              <a:t>Route 53</a:t>
            </a:r>
            <a:endParaRPr lang="ko-KR" altLang="en-US" sz="5400" dirty="0">
              <a:latin typeface="+mn-ea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735F6C9-19C4-8890-7BA4-2EA117C41D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4512" y="2476515"/>
            <a:ext cx="942975" cy="942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138970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B4DA2C4-7415-FACC-5426-B842D45121FD}"/>
              </a:ext>
            </a:extLst>
          </p:cNvPr>
          <p:cNvSpPr txBox="1"/>
          <p:nvPr/>
        </p:nvSpPr>
        <p:spPr>
          <a:xfrm>
            <a:off x="-517321" y="88519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5400" b="0" i="0" dirty="0">
                <a:effectLst/>
                <a:latin typeface="+mn-ea"/>
              </a:rPr>
              <a:t>Route 53</a:t>
            </a:r>
            <a:endParaRPr lang="ko-KR" altLang="en-US" sz="5400" dirty="0">
              <a:latin typeface="+mn-ea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735F6C9-19C4-8890-7BA4-2EA117C41D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90" y="68874"/>
            <a:ext cx="942975" cy="942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68E6C73-E247-A417-691B-5EC88189F031}"/>
              </a:ext>
            </a:extLst>
          </p:cNvPr>
          <p:cNvSpPr txBox="1"/>
          <p:nvPr/>
        </p:nvSpPr>
        <p:spPr>
          <a:xfrm>
            <a:off x="1022365" y="846828"/>
            <a:ext cx="6803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사용자를 인터넷 애플리케이션으로 라우팅하는 안정적인 방법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3BF633-D59F-B366-A3CF-1F0393AFBDD6}"/>
              </a:ext>
            </a:extLst>
          </p:cNvPr>
          <p:cNvSpPr txBox="1"/>
          <p:nvPr/>
        </p:nvSpPr>
        <p:spPr>
          <a:xfrm>
            <a:off x="1377776" y="1162024"/>
            <a:ext cx="82400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0" dirty="0">
                <a:solidFill>
                  <a:srgbClr val="D5DBDB"/>
                </a:solidFill>
                <a:effectLst/>
                <a:latin typeface="Amazon Ember"/>
              </a:rPr>
              <a:t>가용성과 확장성이 뛰어난 클라우드 </a:t>
            </a:r>
            <a:r>
              <a:rPr lang="en-US" altLang="ko-KR" b="0" i="0" dirty="0">
                <a:solidFill>
                  <a:srgbClr val="D5DBDB"/>
                </a:solidFill>
                <a:effectLst/>
                <a:latin typeface="Amazon Ember"/>
              </a:rPr>
              <a:t>DNS(Domain Name System) </a:t>
            </a:r>
            <a:r>
              <a:rPr lang="ko-KR" altLang="en-US" b="0" i="0" dirty="0">
                <a:solidFill>
                  <a:srgbClr val="D5DBDB"/>
                </a:solidFill>
                <a:effectLst/>
                <a:latin typeface="Amazon Ember"/>
              </a:rPr>
              <a:t>웹 서비스입니다</a:t>
            </a:r>
            <a:r>
              <a:rPr lang="en-US" altLang="ko-KR" b="0" i="0" dirty="0">
                <a:solidFill>
                  <a:srgbClr val="D5DBDB"/>
                </a:solidFill>
                <a:effectLst/>
                <a:latin typeface="Amazon Ember"/>
              </a:rPr>
              <a:t>.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03E2DB3-0508-E388-11BE-AB3AAB62D2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656" y="2246801"/>
            <a:ext cx="5537729" cy="3650895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83487A6F-368B-DDD3-701A-98A452B221FB}"/>
              </a:ext>
            </a:extLst>
          </p:cNvPr>
          <p:cNvSpPr/>
          <p:nvPr/>
        </p:nvSpPr>
        <p:spPr>
          <a:xfrm>
            <a:off x="1174458" y="2246801"/>
            <a:ext cx="2885813" cy="2695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3F18FA5-F578-DC94-68B2-A3437181BE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4851" y="2246800"/>
            <a:ext cx="5537729" cy="3650895"/>
          </a:xfrm>
          <a:prstGeom prst="rect">
            <a:avLst/>
          </a:prstGeom>
        </p:spPr>
      </p:pic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F64BD421-0656-B95F-DA7B-0726F6F5466A}"/>
              </a:ext>
            </a:extLst>
          </p:cNvPr>
          <p:cNvSpPr/>
          <p:nvPr/>
        </p:nvSpPr>
        <p:spPr>
          <a:xfrm>
            <a:off x="4751199" y="2003889"/>
            <a:ext cx="1493240" cy="75537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53736DE-0A0A-726F-218E-02C0AFA02E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5675" y="2246800"/>
            <a:ext cx="3410781" cy="755369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0F0A9053-E6A1-A077-FB38-D4F5FB95640A}"/>
              </a:ext>
            </a:extLst>
          </p:cNvPr>
          <p:cNvSpPr/>
          <p:nvPr/>
        </p:nvSpPr>
        <p:spPr>
          <a:xfrm>
            <a:off x="6605676" y="2246801"/>
            <a:ext cx="919250" cy="2695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81521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39ACCA0-7906-3405-8668-890E291BF72A}"/>
              </a:ext>
            </a:extLst>
          </p:cNvPr>
          <p:cNvSpPr txBox="1"/>
          <p:nvPr/>
        </p:nvSpPr>
        <p:spPr>
          <a:xfrm>
            <a:off x="3127052" y="2921168"/>
            <a:ext cx="593789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dirty="0"/>
              <a:t>차후 개발 예정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9969365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271D4C6-7DAB-45AF-BB3A-B1858EF663AE}"/>
              </a:ext>
            </a:extLst>
          </p:cNvPr>
          <p:cNvSpPr txBox="1"/>
          <p:nvPr/>
        </p:nvSpPr>
        <p:spPr>
          <a:xfrm>
            <a:off x="3048000" y="3084078"/>
            <a:ext cx="6096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6000" i="0" u="none" strike="noStrike" dirty="0">
                <a:solidFill>
                  <a:srgbClr val="FFFFFF"/>
                </a:solidFill>
                <a:effectLst/>
                <a:latin typeface="+mn-ea"/>
              </a:rPr>
              <a:t>CloudFormation</a:t>
            </a:r>
            <a:endParaRPr lang="en-US" altLang="ko-KR" sz="4000" i="0" u="none" strike="noStrike" dirty="0">
              <a:solidFill>
                <a:srgbClr val="FFFFFF"/>
              </a:solidFill>
              <a:effectLst/>
              <a:latin typeface="+mn-ea"/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E7043037-A9AC-6F06-63CC-5A01BED586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9275" y="2105025"/>
            <a:ext cx="933450" cy="1085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939186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271D4C6-7DAB-45AF-BB3A-B1858EF663AE}"/>
              </a:ext>
            </a:extLst>
          </p:cNvPr>
          <p:cNvSpPr txBox="1"/>
          <p:nvPr/>
        </p:nvSpPr>
        <p:spPr>
          <a:xfrm>
            <a:off x="0" y="49115"/>
            <a:ext cx="760095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6000" i="0" u="none" strike="noStrike" dirty="0">
                <a:solidFill>
                  <a:srgbClr val="FFFFFF"/>
                </a:solidFill>
                <a:effectLst/>
                <a:latin typeface="+mn-ea"/>
              </a:rPr>
              <a:t>CloudFormation</a:t>
            </a:r>
            <a:endParaRPr lang="en-US" altLang="ko-KR" sz="4000" i="0" u="none" strike="noStrike" dirty="0">
              <a:solidFill>
                <a:srgbClr val="FFFFFF"/>
              </a:solidFill>
              <a:effectLst/>
              <a:latin typeface="+mn-ea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6F372150-621C-C923-90DE-B308FF83FF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" y="-21072"/>
            <a:ext cx="933450" cy="1085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D9401C2-09C4-D02E-BA4B-FF1C446C1DE2}"/>
              </a:ext>
            </a:extLst>
          </p:cNvPr>
          <p:cNvSpPr txBox="1"/>
          <p:nvPr/>
        </p:nvSpPr>
        <p:spPr>
          <a:xfrm>
            <a:off x="990600" y="95029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0" dirty="0">
                <a:solidFill>
                  <a:srgbClr val="FFFFFF"/>
                </a:solidFill>
                <a:effectLst/>
                <a:latin typeface="Amazon Ember"/>
              </a:rPr>
              <a:t>모든 클라우드 인프라 모델링 및 </a:t>
            </a:r>
            <a:r>
              <a:rPr lang="ko-KR" altLang="en-US" b="0" i="0" dirty="0" err="1">
                <a:solidFill>
                  <a:srgbClr val="FFFFFF"/>
                </a:solidFill>
                <a:effectLst/>
                <a:latin typeface="Amazon Ember"/>
              </a:rPr>
              <a:t>프로비저닝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D225F9-A57E-6556-A7DE-6B8156C086D5}"/>
              </a:ext>
            </a:extLst>
          </p:cNvPr>
          <p:cNvSpPr txBox="1"/>
          <p:nvPr/>
        </p:nvSpPr>
        <p:spPr>
          <a:xfrm>
            <a:off x="1514475" y="1319631"/>
            <a:ext cx="968692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0" dirty="0">
                <a:solidFill>
                  <a:srgbClr val="D5DBDB"/>
                </a:solidFill>
                <a:effectLst/>
                <a:latin typeface="Amazon Ember"/>
              </a:rPr>
              <a:t>환경의 모든 인프라 리소스를 안전하고 반복 가능한 방식으로 설명하고 </a:t>
            </a:r>
            <a:r>
              <a:rPr lang="ko-KR" altLang="en-US" b="0" i="0" dirty="0" err="1">
                <a:solidFill>
                  <a:srgbClr val="D5DBDB"/>
                </a:solidFill>
                <a:effectLst/>
                <a:latin typeface="Amazon Ember"/>
              </a:rPr>
              <a:t>프로비저닝할</a:t>
            </a:r>
            <a:r>
              <a:rPr lang="ko-KR" altLang="en-US" b="0" i="0" dirty="0">
                <a:solidFill>
                  <a:srgbClr val="D5DBDB"/>
                </a:solidFill>
                <a:effectLst/>
                <a:latin typeface="Amazon Ember"/>
              </a:rPr>
              <a:t> 수 있도록 공통 언어를 제공합니다</a:t>
            </a:r>
            <a:r>
              <a:rPr lang="en-US" altLang="ko-KR" b="0" i="0" dirty="0">
                <a:solidFill>
                  <a:srgbClr val="D5DBDB"/>
                </a:solidFill>
                <a:effectLst/>
                <a:latin typeface="Amazon Ember"/>
              </a:rPr>
              <a:t>.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0A034AE-32A0-3A5E-F67D-A18FA22CFD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987" y="2220815"/>
            <a:ext cx="5695950" cy="35338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D901162-F60A-865C-460B-2DA074900A26}"/>
              </a:ext>
            </a:extLst>
          </p:cNvPr>
          <p:cNvSpPr txBox="1"/>
          <p:nvPr/>
        </p:nvSpPr>
        <p:spPr>
          <a:xfrm>
            <a:off x="757237" y="5640211"/>
            <a:ext cx="2752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Visual Studio Code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9B3D55B-F5D9-AEFF-E095-C510E1BDE180}"/>
              </a:ext>
            </a:extLst>
          </p:cNvPr>
          <p:cNvSpPr txBox="1"/>
          <p:nvPr/>
        </p:nvSpPr>
        <p:spPr>
          <a:xfrm>
            <a:off x="6619875" y="3664586"/>
            <a:ext cx="2952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코딩을 통한</a:t>
            </a:r>
            <a:endParaRPr lang="en-US" altLang="ko-KR" dirty="0"/>
          </a:p>
          <a:p>
            <a:r>
              <a:rPr lang="ko-KR" altLang="en-US" dirty="0"/>
              <a:t>위의 모든 과정을 자동화</a:t>
            </a:r>
          </a:p>
        </p:txBody>
      </p:sp>
    </p:spTree>
    <p:extLst>
      <p:ext uri="{BB962C8B-B14F-4D97-AF65-F5344CB8AC3E}">
        <p14:creationId xmlns:p14="http://schemas.microsoft.com/office/powerpoint/2010/main" val="367235973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271D4C6-7DAB-45AF-BB3A-B1858EF663AE}"/>
              </a:ext>
            </a:extLst>
          </p:cNvPr>
          <p:cNvSpPr txBox="1"/>
          <p:nvPr/>
        </p:nvSpPr>
        <p:spPr>
          <a:xfrm>
            <a:off x="3048000" y="3084078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4000" i="0" u="none" strike="noStrike" dirty="0">
                <a:solidFill>
                  <a:srgbClr val="FFFFFF"/>
                </a:solidFill>
                <a:effectLst/>
                <a:latin typeface="+mn-ea"/>
              </a:rPr>
              <a:t>프로젝트 소감</a:t>
            </a:r>
            <a:endParaRPr lang="en-US" altLang="ko-KR" sz="4000" i="0" u="none" strike="noStrike" dirty="0">
              <a:solidFill>
                <a:srgbClr val="FFFFFF"/>
              </a:solidFill>
              <a:effectLst/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5913918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996EB71-5232-1365-EB63-79C9C4ADE775}"/>
              </a:ext>
            </a:extLst>
          </p:cNvPr>
          <p:cNvSpPr txBox="1"/>
          <p:nvPr/>
        </p:nvSpPr>
        <p:spPr>
          <a:xfrm>
            <a:off x="-441470" y="130612"/>
            <a:ext cx="507393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dirty="0"/>
              <a:t>기술 구현</a:t>
            </a:r>
            <a:endParaRPr lang="ko-KR" altLang="en-US" dirty="0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CAD924C5-6DDC-D1BC-01BA-C76060C49367}"/>
              </a:ext>
            </a:extLst>
          </p:cNvPr>
          <p:cNvGrpSpPr/>
          <p:nvPr/>
        </p:nvGrpSpPr>
        <p:grpSpPr>
          <a:xfrm>
            <a:off x="-1117600" y="1580615"/>
            <a:ext cx="9290111" cy="3573098"/>
            <a:chOff x="-1209040" y="1294865"/>
            <a:chExt cx="9290111" cy="357309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FD53906-35FA-D2B3-C13F-E780AC47B543}"/>
                </a:ext>
              </a:extLst>
            </p:cNvPr>
            <p:cNvSpPr txBox="1"/>
            <p:nvPr/>
          </p:nvSpPr>
          <p:spPr>
            <a:xfrm>
              <a:off x="564370" y="1294865"/>
              <a:ext cx="507393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dirty="0"/>
                <a:t>기술 구현     </a:t>
              </a:r>
              <a:r>
                <a:rPr lang="en-US" altLang="ko-KR" sz="2800" dirty="0"/>
                <a:t>Auto </a:t>
              </a:r>
              <a:r>
                <a:rPr lang="en-US" altLang="ko-KR" sz="2800" dirty="0" err="1"/>
                <a:t>Scailing</a:t>
              </a:r>
              <a:endParaRPr lang="ko-KR" altLang="en-US" sz="900" dirty="0"/>
            </a:p>
          </p:txBody>
        </p:sp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5E4DAA18-3A15-7DEA-370F-2C3111A9BE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90139" y="1344038"/>
              <a:ext cx="430218" cy="424873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48D50BD-9CA6-CB2C-BD2C-EB9AC98A16A5}"/>
                </a:ext>
              </a:extLst>
            </p:cNvPr>
            <p:cNvSpPr txBox="1"/>
            <p:nvPr/>
          </p:nvSpPr>
          <p:spPr>
            <a:xfrm>
              <a:off x="867471" y="1886826"/>
              <a:ext cx="7213600" cy="6617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/>
                <a:t>기술 구현     </a:t>
              </a:r>
              <a:r>
                <a:rPr lang="en-US" altLang="ko-KR" sz="2800" dirty="0"/>
                <a:t>Application Load Balancers</a:t>
              </a:r>
              <a:endParaRPr lang="ko-KR" altLang="en-US" sz="2800" dirty="0"/>
            </a:p>
            <a:p>
              <a:endParaRPr lang="ko-KR" altLang="en-US" sz="900" dirty="0"/>
            </a:p>
          </p:txBody>
        </p:sp>
        <p:pic>
          <p:nvPicPr>
            <p:cNvPr id="8" name="Picture 2">
              <a:extLst>
                <a:ext uri="{FF2B5EF4-FFF2-40B4-BE49-F238E27FC236}">
                  <a16:creationId xmlns:a16="http://schemas.microsoft.com/office/drawing/2014/main" id="{A2E55441-A5C5-D988-3B23-817D1D9096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34418" y="1791771"/>
              <a:ext cx="773017" cy="7730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A94C70F-17F8-FF5E-03D2-F25DC2161D75}"/>
                </a:ext>
              </a:extLst>
            </p:cNvPr>
            <p:cNvSpPr txBox="1"/>
            <p:nvPr/>
          </p:nvSpPr>
          <p:spPr>
            <a:xfrm>
              <a:off x="-1197610" y="2502888"/>
              <a:ext cx="7213600" cy="6617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dirty="0"/>
                <a:t>기술 구현     </a:t>
              </a:r>
              <a:r>
                <a:rPr lang="en-US" altLang="ko-KR" sz="2800" dirty="0"/>
                <a:t>WAF</a:t>
              </a:r>
              <a:endParaRPr lang="ko-KR" altLang="en-US" sz="2800" dirty="0"/>
            </a:p>
            <a:p>
              <a:pPr algn="ctr"/>
              <a:endParaRPr lang="ko-KR" altLang="en-US" sz="900" dirty="0"/>
            </a:p>
          </p:txBody>
        </p:sp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E79EF6A1-4CF3-F8E2-9218-EDBA06D842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96725" y="2495408"/>
              <a:ext cx="480782" cy="480782"/>
            </a:xfrm>
            <a:prstGeom prst="rect">
              <a:avLst/>
            </a:prstGeom>
            <a:solidFill>
              <a:schemeClr val="tx1"/>
            </a:solidFill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E6299800-5A7D-21FA-FB00-9D06582B2E38}"/>
                </a:ext>
              </a:extLst>
            </p:cNvPr>
            <p:cNvSpPr txBox="1"/>
            <p:nvPr/>
          </p:nvSpPr>
          <p:spPr>
            <a:xfrm>
              <a:off x="-311641" y="3110538"/>
              <a:ext cx="7213600" cy="6617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dirty="0"/>
                <a:t>기술 구현     </a:t>
              </a:r>
              <a:r>
                <a:rPr lang="en-US" altLang="ko-KR" sz="2800" dirty="0"/>
                <a:t>Transit Gateway</a:t>
              </a:r>
              <a:endParaRPr lang="ko-KR" altLang="en-US" sz="2800" dirty="0"/>
            </a:p>
            <a:p>
              <a:pPr algn="ctr"/>
              <a:endParaRPr lang="ko-KR" altLang="en-US" sz="900" dirty="0"/>
            </a:p>
          </p:txBody>
        </p:sp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971C5272-4D30-3758-D143-7A5CD8B509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77770" y="3019188"/>
              <a:ext cx="695375" cy="6953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560AA41-166A-E636-B4AC-0249CF1FAD0E}"/>
                </a:ext>
              </a:extLst>
            </p:cNvPr>
            <p:cNvSpPr txBox="1"/>
            <p:nvPr/>
          </p:nvSpPr>
          <p:spPr>
            <a:xfrm>
              <a:off x="-1209040" y="3656288"/>
              <a:ext cx="7213600" cy="6617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dirty="0"/>
                <a:t>기술 구현     </a:t>
              </a:r>
              <a:r>
                <a:rPr lang="en-US" altLang="ko-KR" sz="2800" dirty="0"/>
                <a:t>VPN</a:t>
              </a:r>
              <a:endParaRPr lang="ko-KR" altLang="en-US" sz="2800" dirty="0"/>
            </a:p>
            <a:p>
              <a:pPr algn="ctr"/>
              <a:endParaRPr lang="ko-KR" altLang="en-US" sz="900" dirty="0"/>
            </a:p>
          </p:txBody>
        </p:sp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AEF0BFB7-4DE7-0A7D-1D39-8CB0EC82BA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77998" y="3562545"/>
              <a:ext cx="695375" cy="6953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2">
              <a:extLst>
                <a:ext uri="{FF2B5EF4-FFF2-40B4-BE49-F238E27FC236}">
                  <a16:creationId xmlns:a16="http://schemas.microsoft.com/office/drawing/2014/main" id="{D277F33F-FB80-4376-4868-50D5AA94BDF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80491" y="4156485"/>
              <a:ext cx="695375" cy="6953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7D2E50B-AD58-6E67-10A3-72C29FEBF70D}"/>
                </a:ext>
              </a:extLst>
            </p:cNvPr>
            <p:cNvSpPr txBox="1"/>
            <p:nvPr/>
          </p:nvSpPr>
          <p:spPr>
            <a:xfrm>
              <a:off x="-59690" y="4206243"/>
              <a:ext cx="7213600" cy="6617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dirty="0"/>
                <a:t>기술 구현     </a:t>
              </a:r>
              <a:r>
                <a:rPr lang="en-US" altLang="ko-KR" sz="2800" dirty="0"/>
                <a:t>Global Accelerator</a:t>
              </a:r>
              <a:endParaRPr lang="ko-KR" altLang="en-US" sz="2800" dirty="0"/>
            </a:p>
            <a:p>
              <a:pPr algn="ctr"/>
              <a:endParaRPr lang="ko-KR" altLang="en-US" sz="900" dirty="0"/>
            </a:p>
          </p:txBody>
        </p:sp>
      </p:grp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077D958C-AAA8-1C9A-565F-9F8709FFAF2A}"/>
              </a:ext>
            </a:extLst>
          </p:cNvPr>
          <p:cNvCxnSpPr/>
          <p:nvPr/>
        </p:nvCxnSpPr>
        <p:spPr>
          <a:xfrm>
            <a:off x="0" y="1146275"/>
            <a:ext cx="6320790" cy="0"/>
          </a:xfrm>
          <a:prstGeom prst="line">
            <a:avLst/>
          </a:prstGeom>
          <a:ln w="85725" cmpd="tri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388090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271D4C6-7DAB-45AF-BB3A-B1858EF663AE}"/>
              </a:ext>
            </a:extLst>
          </p:cNvPr>
          <p:cNvSpPr txBox="1"/>
          <p:nvPr/>
        </p:nvSpPr>
        <p:spPr>
          <a:xfrm>
            <a:off x="-1169670" y="89418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4000" i="0" u="none" strike="noStrike" dirty="0">
                <a:solidFill>
                  <a:srgbClr val="FFFFFF"/>
                </a:solidFill>
                <a:effectLst/>
                <a:latin typeface="+mn-ea"/>
              </a:rPr>
              <a:t>프로젝트 소감</a:t>
            </a:r>
            <a:endParaRPr lang="en-US" altLang="ko-KR" sz="4000" i="0" u="none" strike="noStrike" dirty="0">
              <a:solidFill>
                <a:srgbClr val="FFFFFF"/>
              </a:solidFill>
              <a:effectLst/>
              <a:latin typeface="+mn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53F84B0-110B-7EE0-C29C-D79B38BB0E8B}"/>
              </a:ext>
            </a:extLst>
          </p:cNvPr>
          <p:cNvSpPr txBox="1"/>
          <p:nvPr/>
        </p:nvSpPr>
        <p:spPr>
          <a:xfrm>
            <a:off x="1127283" y="2413337"/>
            <a:ext cx="993743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먼저</a:t>
            </a:r>
            <a:r>
              <a:rPr lang="en-US" altLang="ko-KR" dirty="0"/>
              <a:t>,</a:t>
            </a:r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이 프로젝트는 제가 할 수 있는 최대한의 역량을 보여주면서</a:t>
            </a:r>
            <a:r>
              <a:rPr lang="en-US" altLang="ko-KR" dirty="0"/>
              <a:t>,</a:t>
            </a:r>
          </a:p>
          <a:p>
            <a:pPr algn="ctr"/>
            <a:r>
              <a:rPr lang="ko-KR" altLang="en-US" dirty="0"/>
              <a:t>동시에 적당한 시나리오를 세우고 이를 실현하는 것이 목표였습니다</a:t>
            </a:r>
            <a:r>
              <a:rPr lang="en-US" altLang="ko-KR" dirty="0"/>
              <a:t>.</a:t>
            </a:r>
          </a:p>
          <a:p>
            <a:pPr algn="ctr"/>
            <a:r>
              <a:rPr lang="ko-KR" altLang="en-US" dirty="0"/>
              <a:t>다행스럽게도 구성한 시나리오에 맞는 구성도도 빠르게 만들 수 있었고</a:t>
            </a:r>
            <a:r>
              <a:rPr lang="en-US" altLang="ko-KR" dirty="0"/>
              <a:t>,</a:t>
            </a:r>
          </a:p>
          <a:p>
            <a:pPr algn="ctr"/>
            <a:r>
              <a:rPr lang="ko-KR" altLang="en-US" dirty="0"/>
              <a:t>이에 맞는 실제 구현도 빠르게 할 수 있어서 정말 기쁩니다</a:t>
            </a:r>
            <a:r>
              <a:rPr lang="en-US" altLang="ko-KR" dirty="0"/>
              <a:t>.</a:t>
            </a:r>
          </a:p>
          <a:p>
            <a:pPr algn="ctr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27722437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271D4C6-7DAB-45AF-BB3A-B1858EF663AE}"/>
              </a:ext>
            </a:extLst>
          </p:cNvPr>
          <p:cNvSpPr txBox="1"/>
          <p:nvPr/>
        </p:nvSpPr>
        <p:spPr>
          <a:xfrm>
            <a:off x="-1169670" y="89418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4000" i="0" u="none" strike="noStrike" dirty="0">
                <a:solidFill>
                  <a:srgbClr val="FFFFFF"/>
                </a:solidFill>
                <a:effectLst/>
                <a:latin typeface="+mn-ea"/>
              </a:rPr>
              <a:t>프로젝트 소감</a:t>
            </a:r>
            <a:endParaRPr lang="en-US" altLang="ko-KR" sz="4000" i="0" u="none" strike="noStrike" dirty="0">
              <a:solidFill>
                <a:srgbClr val="FFFFFF"/>
              </a:solidFill>
              <a:effectLst/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35D83D-EB1F-5B7D-1C8C-7D2EBD429458}"/>
              </a:ext>
            </a:extLst>
          </p:cNvPr>
          <p:cNvSpPr txBox="1"/>
          <p:nvPr/>
        </p:nvSpPr>
        <p:spPr>
          <a:xfrm>
            <a:off x="5511166" y="1787525"/>
            <a:ext cx="6680834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/>
              <a:t>물론</a:t>
            </a:r>
            <a:r>
              <a:rPr lang="en-US" altLang="ko-KR" dirty="0"/>
              <a:t>, </a:t>
            </a:r>
            <a:r>
              <a:rPr lang="ko-KR" altLang="en-US" dirty="0"/>
              <a:t>아쉬운 부분이 없는 것은 아닙니다</a:t>
            </a:r>
            <a:r>
              <a:rPr lang="en-US" altLang="ko-KR" dirty="0"/>
              <a:t>.</a:t>
            </a:r>
          </a:p>
          <a:p>
            <a:pPr algn="ctr"/>
            <a:r>
              <a:rPr lang="ko-KR" altLang="en-US" dirty="0"/>
              <a:t>먼저</a:t>
            </a:r>
            <a:r>
              <a:rPr lang="en-US" altLang="ko-KR" dirty="0"/>
              <a:t>,auto </a:t>
            </a:r>
            <a:r>
              <a:rPr lang="en-US" altLang="ko-KR" dirty="0" err="1"/>
              <a:t>scailing</a:t>
            </a:r>
            <a:r>
              <a:rPr lang="ko-KR" altLang="en-US" dirty="0"/>
              <a:t>을 구현할 때는 구현은 잘했지만</a:t>
            </a:r>
            <a:endParaRPr lang="en-US" altLang="ko-KR" dirty="0"/>
          </a:p>
          <a:p>
            <a:pPr algn="ctr"/>
            <a:r>
              <a:rPr lang="ko-KR" altLang="en-US" dirty="0"/>
              <a:t>잘 동작하는지 확인하는 작업을 시행하지 못했습니다</a:t>
            </a:r>
            <a:r>
              <a:rPr lang="en-US" altLang="ko-KR" dirty="0"/>
              <a:t>.</a:t>
            </a:r>
          </a:p>
          <a:p>
            <a:pPr algn="ctr"/>
            <a:endParaRPr lang="en-US" altLang="ko-KR" dirty="0"/>
          </a:p>
          <a:p>
            <a:pPr algn="ctr"/>
            <a:r>
              <a:rPr lang="en-US" altLang="ko-KR" dirty="0"/>
              <a:t>(</a:t>
            </a:r>
            <a:r>
              <a:rPr lang="ko-KR" altLang="en-US" dirty="0"/>
              <a:t>보안테스트를 위해</a:t>
            </a:r>
            <a:r>
              <a:rPr lang="en-US" altLang="ko-KR" dirty="0"/>
              <a:t> DVWA WEB</a:t>
            </a:r>
            <a:r>
              <a:rPr lang="ko-KR" altLang="en-US" dirty="0"/>
              <a:t>환경을 구성하는 바람에</a:t>
            </a:r>
            <a:endParaRPr lang="en-US" altLang="ko-KR" dirty="0"/>
          </a:p>
          <a:p>
            <a:pPr algn="ctr"/>
            <a:r>
              <a:rPr lang="en-US" altLang="ko-KR" dirty="0"/>
              <a:t>Auto </a:t>
            </a:r>
            <a:r>
              <a:rPr lang="en-US" altLang="ko-KR" dirty="0" err="1"/>
              <a:t>scailing</a:t>
            </a:r>
            <a:r>
              <a:rPr lang="ko-KR" altLang="en-US" dirty="0"/>
              <a:t>으로 </a:t>
            </a:r>
            <a:r>
              <a:rPr lang="en-US" altLang="ko-KR" dirty="0"/>
              <a:t>ec2</a:t>
            </a:r>
            <a:r>
              <a:rPr lang="ko-KR" altLang="en-US" dirty="0"/>
              <a:t>인스턴스가 확장하고 축소하는 것을</a:t>
            </a:r>
            <a:endParaRPr lang="en-US" altLang="ko-KR" dirty="0"/>
          </a:p>
          <a:p>
            <a:pPr algn="ctr"/>
            <a:r>
              <a:rPr lang="ko-KR" altLang="en-US" dirty="0"/>
              <a:t>보여주지 못하였음</a:t>
            </a:r>
            <a:r>
              <a:rPr lang="en-US" altLang="ko-KR" dirty="0"/>
              <a:t>.)</a:t>
            </a:r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차후에 프로젝트를 진행할 때에는 똑같은 환경을 </a:t>
            </a:r>
            <a:endParaRPr lang="en-US" altLang="ko-KR" dirty="0"/>
          </a:p>
          <a:p>
            <a:pPr algn="ctr"/>
            <a:r>
              <a:rPr lang="ko-KR" altLang="en-US" dirty="0"/>
              <a:t>한번 더 구성해서 시나리오에서 요구하는 기술구현을</a:t>
            </a:r>
            <a:endParaRPr lang="en-US" altLang="ko-KR" dirty="0"/>
          </a:p>
          <a:p>
            <a:pPr algn="ctr"/>
            <a:r>
              <a:rPr lang="ko-KR" altLang="en-US" dirty="0"/>
              <a:t>더 명확하게 할 수 있어야 </a:t>
            </a:r>
            <a:r>
              <a:rPr lang="ko-KR" altLang="en-US" dirty="0" err="1"/>
              <a:t>겠다고</a:t>
            </a:r>
            <a:r>
              <a:rPr lang="ko-KR" altLang="en-US" dirty="0"/>
              <a:t> 생각했습니다</a:t>
            </a:r>
            <a:r>
              <a:rPr lang="en-US" altLang="ko-KR" dirty="0"/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469B341-26FD-C773-D9E6-55A42B570E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795" y="1144941"/>
            <a:ext cx="2362814" cy="240978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B26A75E-B694-55EA-4B28-B5C0B777C213}"/>
              </a:ext>
            </a:extLst>
          </p:cNvPr>
          <p:cNvSpPr txBox="1"/>
          <p:nvPr/>
        </p:nvSpPr>
        <p:spPr>
          <a:xfrm>
            <a:off x="584836" y="3554730"/>
            <a:ext cx="4471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보안테스트를 위한 </a:t>
            </a:r>
            <a:r>
              <a:rPr lang="en-US" altLang="ko-KR" dirty="0"/>
              <a:t>DVWA WEB</a:t>
            </a:r>
            <a:r>
              <a:rPr lang="ko-KR" altLang="en-US" dirty="0"/>
              <a:t>환경 조성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B1319B8-33AC-0948-F88A-AB381F6B62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217894" y="4136766"/>
            <a:ext cx="5205215" cy="72473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707A5A4-B8A0-F880-E080-45B342FC4F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62061" y="4942421"/>
            <a:ext cx="5516880" cy="456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38178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271D4C6-7DAB-45AF-BB3A-B1858EF663AE}"/>
              </a:ext>
            </a:extLst>
          </p:cNvPr>
          <p:cNvSpPr txBox="1"/>
          <p:nvPr/>
        </p:nvSpPr>
        <p:spPr>
          <a:xfrm>
            <a:off x="-1169670" y="89418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4000" i="0" u="none" strike="noStrike" dirty="0">
                <a:solidFill>
                  <a:srgbClr val="FFFFFF"/>
                </a:solidFill>
                <a:effectLst/>
                <a:latin typeface="+mn-ea"/>
              </a:rPr>
              <a:t>프로젝트 소감</a:t>
            </a:r>
            <a:endParaRPr lang="en-US" altLang="ko-KR" sz="4000" i="0" u="none" strike="noStrike" dirty="0">
              <a:solidFill>
                <a:srgbClr val="FFFFFF"/>
              </a:solidFill>
              <a:effectLst/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35D83D-EB1F-5B7D-1C8C-7D2EBD429458}"/>
              </a:ext>
            </a:extLst>
          </p:cNvPr>
          <p:cNvSpPr txBox="1"/>
          <p:nvPr/>
        </p:nvSpPr>
        <p:spPr>
          <a:xfrm>
            <a:off x="5511166" y="1493185"/>
            <a:ext cx="6680834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/>
              <a:t>두번째로 </a:t>
            </a:r>
            <a:r>
              <a:rPr lang="en-US" altLang="ko-KR" dirty="0"/>
              <a:t>VPN</a:t>
            </a:r>
            <a:r>
              <a:rPr lang="ko-KR" altLang="en-US" dirty="0"/>
              <a:t>을 구성하는 </a:t>
            </a:r>
            <a:endParaRPr lang="en-US" altLang="ko-KR" dirty="0"/>
          </a:p>
          <a:p>
            <a:pPr algn="ctr"/>
            <a:r>
              <a:rPr lang="ko-KR" altLang="en-US" dirty="0"/>
              <a:t>여러 스크립트들에 대한 구체적인 이해도가 </a:t>
            </a:r>
            <a:endParaRPr lang="en-US" altLang="ko-KR" dirty="0"/>
          </a:p>
          <a:p>
            <a:pPr algn="ctr"/>
            <a:r>
              <a:rPr lang="ko-KR" altLang="en-US" dirty="0"/>
              <a:t>아직 부족한 점이 많다고 생각했습니다</a:t>
            </a:r>
            <a:r>
              <a:rPr lang="en-US" altLang="ko-KR" dirty="0"/>
              <a:t>.</a:t>
            </a:r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성공적으로 의도한대로 </a:t>
            </a:r>
            <a:r>
              <a:rPr lang="en-US" altLang="ko-KR" dirty="0"/>
              <a:t>VPN</a:t>
            </a:r>
            <a:r>
              <a:rPr lang="ko-KR" altLang="en-US" dirty="0"/>
              <a:t>을 작동시키기는 하였지만</a:t>
            </a:r>
            <a:r>
              <a:rPr lang="en-US" altLang="ko-KR" dirty="0"/>
              <a:t>,</a:t>
            </a:r>
          </a:p>
          <a:p>
            <a:pPr algn="ctr"/>
            <a:r>
              <a:rPr lang="ko-KR" altLang="en-US" dirty="0"/>
              <a:t>채워 넣은 부분이 정확하게 어떤 의미인지</a:t>
            </a:r>
            <a:endParaRPr lang="en-US" altLang="ko-KR" dirty="0"/>
          </a:p>
          <a:p>
            <a:pPr algn="ctr"/>
            <a:r>
              <a:rPr lang="ko-KR" altLang="en-US" dirty="0"/>
              <a:t>파악하고 있지 못해서</a:t>
            </a:r>
            <a:r>
              <a:rPr lang="en-US" altLang="ko-KR" dirty="0"/>
              <a:t>, </a:t>
            </a:r>
            <a:r>
              <a:rPr lang="ko-KR" altLang="en-US" dirty="0"/>
              <a:t>중간에 트러블이 생기면</a:t>
            </a:r>
            <a:endParaRPr lang="en-US" altLang="ko-KR" dirty="0"/>
          </a:p>
          <a:p>
            <a:pPr algn="ctr"/>
            <a:r>
              <a:rPr lang="ko-KR" altLang="en-US" dirty="0"/>
              <a:t>해결하기 어려울 것이라고 판단했습니다</a:t>
            </a:r>
            <a:r>
              <a:rPr lang="en-US" altLang="ko-KR" dirty="0"/>
              <a:t>.</a:t>
            </a:r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지금은 공부를 통해 </a:t>
            </a:r>
            <a:endParaRPr lang="en-US" altLang="ko-KR" dirty="0"/>
          </a:p>
          <a:p>
            <a:pPr algn="ctr"/>
            <a:r>
              <a:rPr lang="ko-KR" altLang="en-US" dirty="0"/>
              <a:t>어느정도 각 구문의 의미를 파악하고 있지만</a:t>
            </a:r>
            <a:r>
              <a:rPr lang="en-US" altLang="ko-KR" dirty="0"/>
              <a:t>,</a:t>
            </a:r>
          </a:p>
          <a:p>
            <a:pPr algn="ctr"/>
            <a:r>
              <a:rPr lang="ko-KR" altLang="en-US" dirty="0"/>
              <a:t>앞으로도 복습과 암기가 필요한 부분이라고 생각합니다</a:t>
            </a:r>
            <a:r>
              <a:rPr lang="en-US" altLang="ko-KR" dirty="0"/>
              <a:t>.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A91B09F-5C60-970A-93A2-F4316FE02E44}"/>
              </a:ext>
            </a:extLst>
          </p:cNvPr>
          <p:cNvGrpSpPr/>
          <p:nvPr/>
        </p:nvGrpSpPr>
        <p:grpSpPr>
          <a:xfrm>
            <a:off x="284514" y="1458895"/>
            <a:ext cx="5716236" cy="3699249"/>
            <a:chOff x="113064" y="449841"/>
            <a:chExt cx="9983858" cy="5898342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EA42BF6C-CDE2-02AD-0DCB-CB5186345D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72158" y="449841"/>
              <a:ext cx="3943879" cy="4543230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C13F93F2-FD29-3E8B-F4F3-720C1DCF75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91272" y="5052783"/>
              <a:ext cx="7105650" cy="1295400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545211BE-DAA5-5732-481C-B1FD74614CA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0689" y="1339350"/>
              <a:ext cx="6153150" cy="333375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75AA02EF-8151-5742-BE49-2B491293836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1715" y="1793145"/>
              <a:ext cx="6353175" cy="1933575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B8393637-2BB4-6470-2289-CDB37111FB8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3064" y="3208666"/>
              <a:ext cx="6248400" cy="18097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239347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9">
            <a:extLst>
              <a:ext uri="{FF2B5EF4-FFF2-40B4-BE49-F238E27FC236}">
                <a16:creationId xmlns:a16="http://schemas.microsoft.com/office/drawing/2014/main" id="{54F20867-41B0-484D-9DA7-0FC742D31A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11">
            <a:extLst>
              <a:ext uri="{FF2B5EF4-FFF2-40B4-BE49-F238E27FC236}">
                <a16:creationId xmlns:a16="http://schemas.microsoft.com/office/drawing/2014/main" id="{E37FD100-AD6C-4FB9-B662-CC1C2F000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16497" y="1526602"/>
            <a:ext cx="4667254" cy="5330310"/>
          </a:xfrm>
          <a:custGeom>
            <a:avLst/>
            <a:gdLst>
              <a:gd name="connsiteX0" fmla="*/ 4667254 w 4667254"/>
              <a:gd name="connsiteY0" fmla="*/ 0 h 5325271"/>
              <a:gd name="connsiteX1" fmla="*/ 4667254 w 4667254"/>
              <a:gd name="connsiteY1" fmla="*/ 2543639 h 5325271"/>
              <a:gd name="connsiteX2" fmla="*/ 2229334 w 4667254"/>
              <a:gd name="connsiteY2" fmla="*/ 5325271 h 5325271"/>
              <a:gd name="connsiteX3" fmla="*/ 0 w 4667254"/>
              <a:gd name="connsiteY3" fmla="*/ 5325271 h 5325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67254" h="5325271">
                <a:moveTo>
                  <a:pt x="4667254" y="0"/>
                </a:moveTo>
                <a:lnTo>
                  <a:pt x="4667254" y="2543639"/>
                </a:lnTo>
                <a:lnTo>
                  <a:pt x="2229334" y="5325271"/>
                </a:lnTo>
                <a:lnTo>
                  <a:pt x="0" y="5325271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0249902-6C42-4139-A46F-ADF022B8C1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33837" y="6172200"/>
            <a:ext cx="976063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6A8750D-B154-C5A2-9985-4452DE2DDA7F}"/>
              </a:ext>
            </a:extLst>
          </p:cNvPr>
          <p:cNvSpPr txBox="1"/>
          <p:nvPr/>
        </p:nvSpPr>
        <p:spPr>
          <a:xfrm>
            <a:off x="1039836" y="1455340"/>
            <a:ext cx="10148639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0" i="0" u="none" strike="noStrike" cap="none" normalizeH="0" baseline="0" dirty="0">
                <a:ln>
                  <a:noFill/>
                </a:ln>
                <a:effectLst/>
                <a:ea typeface="Noto Sans KR"/>
              </a:rPr>
              <a:t>실제 기업 간 협업이 성공할 확률은</a:t>
            </a:r>
            <a:r>
              <a:rPr kumimoji="0" lang="ko-KR" altLang="en-US" b="0" i="0" u="none" strike="noStrike" cap="none" normalizeH="0" baseline="0" dirty="0">
                <a:ln>
                  <a:noFill/>
                </a:ln>
                <a:effectLst/>
                <a:ea typeface="NBG"/>
              </a:rPr>
              <a:t> </a:t>
            </a:r>
            <a:r>
              <a:rPr kumimoji="0" lang="en-US" altLang="ko-KR" b="0" i="0" u="none" strike="noStrike" cap="none" normalizeH="0" baseline="0" dirty="0">
                <a:ln>
                  <a:noFill/>
                </a:ln>
                <a:effectLst/>
                <a:ea typeface="NBG"/>
              </a:rPr>
              <a:t>50%</a:t>
            </a:r>
            <a:r>
              <a:rPr kumimoji="0" lang="ko-KR" altLang="en-US" b="0" i="0" u="none" strike="noStrike" cap="none" normalizeH="0" baseline="0" dirty="0">
                <a:ln>
                  <a:noFill/>
                </a:ln>
                <a:effectLst/>
                <a:ea typeface="Noto Sans KR"/>
              </a:rPr>
              <a:t>를 넘지 못하는 것으로 알려져 있</a:t>
            </a:r>
            <a:r>
              <a:rPr lang="ko-KR" altLang="en-US" dirty="0">
                <a:ea typeface="Noto Sans KR"/>
              </a:rPr>
              <a:t>다</a:t>
            </a:r>
            <a:r>
              <a:rPr kumimoji="0" lang="en-US" altLang="ko-KR" b="0" i="0" u="none" strike="noStrike" cap="none" normalizeH="0" baseline="0" dirty="0">
                <a:ln>
                  <a:noFill/>
                </a:ln>
                <a:effectLst/>
                <a:ea typeface="NBG"/>
              </a:rPr>
              <a:t>.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b="0" i="0" u="none" strike="noStrike" cap="none" normalizeH="0" baseline="0" dirty="0">
                <a:ln>
                  <a:noFill/>
                </a:ln>
                <a:effectLst/>
                <a:ea typeface="NBG"/>
              </a:rPr>
              <a:t> PwC</a:t>
            </a:r>
            <a:r>
              <a:rPr kumimoji="0" lang="ko-KR" altLang="en-US" b="0" i="0" u="none" strike="noStrike" cap="none" normalizeH="0" baseline="0" dirty="0">
                <a:ln>
                  <a:noFill/>
                </a:ln>
                <a:effectLst/>
                <a:ea typeface="Noto Sans KR"/>
              </a:rPr>
              <a:t>와</a:t>
            </a:r>
            <a:r>
              <a:rPr kumimoji="0" lang="ko-KR" altLang="en-US" b="0" i="0" u="none" strike="noStrike" cap="none" normalizeH="0" baseline="0" dirty="0">
                <a:ln>
                  <a:noFill/>
                </a:ln>
                <a:effectLst/>
                <a:ea typeface="NBG"/>
              </a:rPr>
              <a:t> </a:t>
            </a:r>
            <a:r>
              <a:rPr kumimoji="0" lang="en-US" altLang="ko-KR" b="0" i="0" u="none" strike="noStrike" cap="none" normalizeH="0" baseline="0" dirty="0">
                <a:ln>
                  <a:noFill/>
                </a:ln>
                <a:effectLst/>
                <a:ea typeface="NBG"/>
              </a:rPr>
              <a:t>KPMG</a:t>
            </a:r>
            <a:r>
              <a:rPr kumimoji="0" lang="ko-KR" altLang="en-US" b="0" i="0" u="none" strike="noStrike" cap="none" normalizeH="0" baseline="0" dirty="0">
                <a:ln>
                  <a:noFill/>
                </a:ln>
                <a:effectLst/>
                <a:ea typeface="Noto Sans KR"/>
              </a:rPr>
              <a:t>는 기업 간 협업의 실패 확률이 각각</a:t>
            </a:r>
            <a:r>
              <a:rPr kumimoji="0" lang="ko-KR" altLang="en-US" b="0" i="0" u="none" strike="noStrike" cap="none" normalizeH="0" baseline="0" dirty="0">
                <a:ln>
                  <a:noFill/>
                </a:ln>
                <a:effectLst/>
                <a:ea typeface="NBG"/>
              </a:rPr>
              <a:t> </a:t>
            </a:r>
            <a:r>
              <a:rPr kumimoji="0" lang="en-US" altLang="ko-KR" b="0" i="0" u="none" strike="noStrike" cap="none" normalizeH="0" baseline="0" dirty="0">
                <a:ln>
                  <a:noFill/>
                </a:ln>
                <a:effectLst/>
                <a:ea typeface="NBG"/>
              </a:rPr>
              <a:t>50%</a:t>
            </a:r>
            <a:r>
              <a:rPr kumimoji="0" lang="ko-KR" altLang="en-US" b="0" i="0" u="none" strike="noStrike" cap="none" normalizeH="0" baseline="0" dirty="0">
                <a:ln>
                  <a:noFill/>
                </a:ln>
                <a:effectLst/>
                <a:ea typeface="Noto Sans KR"/>
              </a:rPr>
              <a:t>와</a:t>
            </a:r>
            <a:r>
              <a:rPr kumimoji="0" lang="ko-KR" altLang="en-US" b="0" i="0" u="none" strike="noStrike" cap="none" normalizeH="0" baseline="0" dirty="0">
                <a:ln>
                  <a:noFill/>
                </a:ln>
                <a:effectLst/>
                <a:ea typeface="NBG"/>
              </a:rPr>
              <a:t> </a:t>
            </a:r>
            <a:r>
              <a:rPr kumimoji="0" lang="en-US" altLang="ko-KR" b="0" i="0" u="none" strike="noStrike" cap="none" normalizeH="0" baseline="0" dirty="0">
                <a:ln>
                  <a:noFill/>
                </a:ln>
                <a:effectLst/>
                <a:ea typeface="NBG"/>
              </a:rPr>
              <a:t>60∼70%</a:t>
            </a:r>
            <a:r>
              <a:rPr kumimoji="0" lang="ko-KR" altLang="en-US" b="0" i="0" u="none" strike="noStrike" cap="none" normalizeH="0" baseline="0" dirty="0">
                <a:ln>
                  <a:noFill/>
                </a:ln>
                <a:effectLst/>
                <a:ea typeface="Noto Sans KR"/>
              </a:rPr>
              <a:t>에 이른다고 분석했고</a:t>
            </a:r>
            <a:r>
              <a:rPr kumimoji="0" lang="en-US" altLang="ko-KR" b="0" i="0" u="none" strike="noStrike" cap="none" normalizeH="0" baseline="0" dirty="0">
                <a:ln>
                  <a:noFill/>
                </a:ln>
                <a:effectLst/>
                <a:ea typeface="Noto Sans KR"/>
              </a:rPr>
              <a:t>,</a:t>
            </a:r>
            <a:r>
              <a:rPr kumimoji="0" lang="en-US" altLang="ko-KR" b="0" i="0" u="none" strike="noStrike" cap="none" normalizeH="0" baseline="0" dirty="0">
                <a:ln>
                  <a:noFill/>
                </a:ln>
                <a:effectLst/>
                <a:ea typeface="NBG"/>
              </a:rPr>
              <a:t> </a:t>
            </a:r>
            <a:r>
              <a:rPr kumimoji="0" lang="ko-KR" altLang="en-US" b="0" i="0" u="none" strike="noStrike" cap="none" normalizeH="0" baseline="0" dirty="0">
                <a:ln>
                  <a:noFill/>
                </a:ln>
                <a:effectLst/>
                <a:ea typeface="Noto Sans KR"/>
              </a:rPr>
              <a:t>경영학자들도 기업 간 제휴는 대략</a:t>
            </a:r>
            <a:r>
              <a:rPr kumimoji="0" lang="ko-KR" altLang="en-US" b="0" i="0" u="none" strike="noStrike" cap="none" normalizeH="0" baseline="0" dirty="0">
                <a:ln>
                  <a:noFill/>
                </a:ln>
                <a:effectLst/>
                <a:ea typeface="NBG"/>
              </a:rPr>
              <a:t> </a:t>
            </a:r>
            <a:r>
              <a:rPr kumimoji="0" lang="en-US" altLang="ko-KR" b="0" i="0" u="none" strike="noStrike" cap="none" normalizeH="0" baseline="0" dirty="0">
                <a:ln>
                  <a:noFill/>
                </a:ln>
                <a:effectLst/>
                <a:ea typeface="NBG"/>
              </a:rPr>
              <a:t>50%</a:t>
            </a:r>
            <a:r>
              <a:rPr kumimoji="0" lang="ko-KR" altLang="en-US" b="0" i="0" u="none" strike="noStrike" cap="none" normalizeH="0" baseline="0" dirty="0">
                <a:ln>
                  <a:noFill/>
                </a:ln>
                <a:effectLst/>
                <a:ea typeface="Noto Sans KR"/>
              </a:rPr>
              <a:t>만이 성공한다는 연구결과를 내놓았다</a:t>
            </a:r>
            <a:r>
              <a:rPr kumimoji="0" lang="en-US" altLang="ko-KR" b="0" i="0" u="none" strike="noStrike" cap="none" normalizeH="0" baseline="0" dirty="0">
                <a:ln>
                  <a:noFill/>
                </a:ln>
                <a:effectLst/>
                <a:ea typeface="NBG"/>
              </a:rPr>
              <a:t>. 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b="0" i="0" u="none" strike="noStrike" cap="none" normalizeH="0" baseline="0" dirty="0">
                <a:ln>
                  <a:noFill/>
                </a:ln>
                <a:effectLst/>
                <a:ea typeface="Noto Sans KR"/>
              </a:rPr>
              <a:t>이는 인수합병</a:t>
            </a:r>
            <a:r>
              <a:rPr kumimoji="0" lang="en-US" altLang="ko-KR" b="0" i="0" u="none" strike="noStrike" cap="none" normalizeH="0" baseline="0" dirty="0">
                <a:ln>
                  <a:noFill/>
                </a:ln>
                <a:effectLst/>
                <a:ea typeface="NBG"/>
              </a:rPr>
              <a:t>(M&amp;A)</a:t>
            </a:r>
            <a:r>
              <a:rPr kumimoji="0" lang="ko-KR" altLang="en-US" b="0" i="0" u="none" strike="noStrike" cap="none" normalizeH="0" baseline="0" dirty="0">
                <a:ln>
                  <a:noFill/>
                </a:ln>
                <a:effectLst/>
                <a:ea typeface="Noto Sans KR"/>
              </a:rPr>
              <a:t>의 성공 확률과 비슷한 수치다</a:t>
            </a:r>
            <a:r>
              <a:rPr kumimoji="0" lang="en-US" altLang="ko-KR" b="0" i="0" u="none" strike="noStrike" cap="none" normalizeH="0" baseline="0" dirty="0">
                <a:ln>
                  <a:noFill/>
                </a:ln>
                <a:effectLst/>
                <a:ea typeface="NBG"/>
              </a:rPr>
              <a:t>.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b="0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b="0" i="0" u="none" strike="noStrike" cap="none" normalizeH="0" baseline="0" dirty="0">
                <a:ln>
                  <a:noFill/>
                </a:ln>
                <a:effectLst/>
                <a:ea typeface="Noto Sans KR"/>
              </a:rPr>
              <a:t>이브 </a:t>
            </a:r>
            <a:r>
              <a:rPr kumimoji="0" lang="ko-KR" altLang="en-US" b="0" i="0" u="none" strike="noStrike" cap="none" normalizeH="0" baseline="0" dirty="0" err="1">
                <a:ln>
                  <a:noFill/>
                </a:ln>
                <a:effectLst/>
                <a:ea typeface="Noto Sans KR"/>
              </a:rPr>
              <a:t>도즈</a:t>
            </a:r>
            <a:r>
              <a:rPr kumimoji="0" lang="en-US" altLang="ko-KR" b="0" i="0" u="none" strike="noStrike" cap="none" normalizeH="0" baseline="0" dirty="0">
                <a:ln>
                  <a:noFill/>
                </a:ln>
                <a:effectLst/>
                <a:ea typeface="NBG"/>
              </a:rPr>
              <a:t>, </a:t>
            </a:r>
            <a:r>
              <a:rPr kumimoji="0" lang="ko-KR" altLang="en-US" b="0" i="0" u="none" strike="noStrike" cap="none" normalizeH="0" baseline="0" dirty="0">
                <a:ln>
                  <a:noFill/>
                </a:ln>
                <a:effectLst/>
                <a:ea typeface="Noto Sans KR"/>
              </a:rPr>
              <a:t>게리 </a:t>
            </a:r>
            <a:r>
              <a:rPr kumimoji="0" lang="ko-KR" altLang="en-US" b="0" i="0" u="none" strike="noStrike" cap="none" normalizeH="0" baseline="0" dirty="0" err="1">
                <a:ln>
                  <a:noFill/>
                </a:ln>
                <a:effectLst/>
                <a:ea typeface="Noto Sans KR"/>
              </a:rPr>
              <a:t>하멜</a:t>
            </a:r>
            <a:r>
              <a:rPr kumimoji="0" lang="ko-KR" altLang="en-US" b="0" i="0" u="none" strike="noStrike" cap="none" normalizeH="0" baseline="0" dirty="0">
                <a:ln>
                  <a:noFill/>
                </a:ln>
                <a:effectLst/>
                <a:ea typeface="Noto Sans KR"/>
              </a:rPr>
              <a:t> 등 이 분야를 연구한 학자들은 경영자들이 기업 간 협업에 대해 지나치게 낙관적으로 바라보는 경향이 있다고 지적합니다</a:t>
            </a:r>
            <a:r>
              <a:rPr kumimoji="0" lang="en-US" altLang="ko-KR" b="0" i="0" u="none" strike="noStrike" cap="none" normalizeH="0" baseline="0" dirty="0">
                <a:ln>
                  <a:noFill/>
                </a:ln>
                <a:effectLst/>
                <a:ea typeface="NBG"/>
              </a:rPr>
              <a:t>. </a:t>
            </a:r>
            <a:r>
              <a:rPr kumimoji="0" lang="ko-KR" altLang="en-US" b="0" i="0" u="none" strike="noStrike" cap="none" normalizeH="0" baseline="0" dirty="0">
                <a:ln>
                  <a:noFill/>
                </a:ln>
                <a:effectLst/>
                <a:ea typeface="Noto Sans KR"/>
              </a:rPr>
              <a:t>최적 파트너와 전략적 제휴를 맺는 데 성공했다고 그 결과를 낙관해서는 안 </a:t>
            </a:r>
            <a:r>
              <a:rPr lang="ko-KR" altLang="en-US" dirty="0">
                <a:ea typeface="Noto Sans KR"/>
              </a:rPr>
              <a:t>된</a:t>
            </a:r>
            <a:r>
              <a:rPr kumimoji="0" lang="ko-KR" altLang="en-US" b="0" i="0" u="none" strike="noStrike" cap="none" normalizeH="0" baseline="0" dirty="0">
                <a:ln>
                  <a:noFill/>
                </a:ln>
                <a:effectLst/>
                <a:ea typeface="Noto Sans KR"/>
              </a:rPr>
              <a:t>다</a:t>
            </a:r>
            <a:r>
              <a:rPr kumimoji="0" lang="en-US" altLang="ko-KR" b="0" i="0" u="none" strike="noStrike" cap="none" normalizeH="0" baseline="0" dirty="0">
                <a:ln>
                  <a:noFill/>
                </a:ln>
                <a:effectLst/>
                <a:ea typeface="NBG"/>
              </a:rPr>
              <a:t>. 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b="0" i="0" u="none" strike="noStrike" cap="none" normalizeH="0" baseline="0" dirty="0">
                <a:ln>
                  <a:noFill/>
                </a:ln>
                <a:effectLst/>
                <a:ea typeface="Noto Sans KR"/>
              </a:rPr>
              <a:t>협업에 내재된 복잡성과 서로 다른 조직 문화가 협력 성과를 내는 데 걸림돌이 되기 때문이다</a:t>
            </a:r>
            <a:r>
              <a:rPr kumimoji="0" lang="en-US" altLang="ko-KR" b="0" i="0" u="none" strike="noStrike" cap="none" normalizeH="0" baseline="0" dirty="0">
                <a:ln>
                  <a:noFill/>
                </a:ln>
                <a:effectLst/>
                <a:ea typeface="NBG"/>
              </a:rPr>
              <a:t>.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b="0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b="0" i="0" u="none" strike="noStrike" cap="none" normalizeH="0" baseline="0" dirty="0">
                <a:ln>
                  <a:noFill/>
                </a:ln>
                <a:effectLst/>
                <a:ea typeface="Noto Sans KR"/>
              </a:rPr>
              <a:t>기업 간 협업은 필연적으로</a:t>
            </a:r>
            <a:r>
              <a:rPr kumimoji="0" lang="ko-KR" altLang="en-US" b="0" i="0" u="none" strike="noStrike" cap="none" normalizeH="0" baseline="0" dirty="0">
                <a:ln>
                  <a:noFill/>
                </a:ln>
                <a:effectLst/>
                <a:ea typeface="NBG"/>
              </a:rPr>
              <a:t> ‘</a:t>
            </a:r>
            <a:r>
              <a:rPr kumimoji="0" lang="ko-KR" altLang="en-US" b="0" i="0" u="none" strike="noStrike" cap="none" normalizeH="0" baseline="0" dirty="0">
                <a:ln>
                  <a:noFill/>
                </a:ln>
                <a:effectLst/>
                <a:ea typeface="Noto Sans KR"/>
              </a:rPr>
              <a:t>사람 간 협업</a:t>
            </a:r>
            <a:r>
              <a:rPr kumimoji="0" lang="en-US" altLang="ko-KR" b="0" i="0" u="none" strike="noStrike" cap="none" normalizeH="0" baseline="0" dirty="0">
                <a:ln>
                  <a:noFill/>
                </a:ln>
                <a:effectLst/>
                <a:ea typeface="NBG"/>
              </a:rPr>
              <a:t>(inter-personal collaboration)’</a:t>
            </a:r>
            <a:r>
              <a:rPr kumimoji="0" lang="ko-KR" altLang="en-US" b="0" i="0" u="none" strike="noStrike" cap="none" normalizeH="0" baseline="0" dirty="0">
                <a:ln>
                  <a:noFill/>
                </a:ln>
                <a:effectLst/>
                <a:ea typeface="Noto Sans KR"/>
              </a:rPr>
              <a:t>을 포함합니다</a:t>
            </a:r>
            <a:r>
              <a:rPr kumimoji="0" lang="en-US" altLang="ko-KR" b="0" i="0" u="none" strike="noStrike" cap="none" normalizeH="0" baseline="0" dirty="0">
                <a:ln>
                  <a:noFill/>
                </a:ln>
                <a:effectLst/>
                <a:ea typeface="NBG"/>
              </a:rPr>
              <a:t>. 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b="0" i="0" u="none" strike="noStrike" cap="none" normalizeH="0" baseline="0" dirty="0">
                <a:ln>
                  <a:noFill/>
                </a:ln>
                <a:effectLst/>
                <a:ea typeface="Noto Sans KR"/>
              </a:rPr>
              <a:t>한 회사의 다른 부서 </a:t>
            </a:r>
            <a:r>
              <a:rPr kumimoji="0" lang="ko-KR" altLang="en-US" b="0" i="0" u="none" strike="noStrike" cap="none" normalizeH="0" baseline="0" dirty="0" err="1">
                <a:ln>
                  <a:noFill/>
                </a:ln>
                <a:effectLst/>
                <a:ea typeface="Noto Sans KR"/>
              </a:rPr>
              <a:t>직원들과의</a:t>
            </a:r>
            <a:r>
              <a:rPr kumimoji="0" lang="ko-KR" altLang="en-US" b="0" i="0" u="none" strike="noStrike" cap="none" normalizeH="0" baseline="0" dirty="0">
                <a:ln>
                  <a:noFill/>
                </a:ln>
                <a:effectLst/>
                <a:ea typeface="Noto Sans KR"/>
              </a:rPr>
              <a:t> 협력도 쉽지 않은데 서로 다른 배경과 조직문화를 지닌 사람들이 모여 같이 일을 한다는 건 더욱 어려운 일이다</a:t>
            </a:r>
            <a:r>
              <a:rPr kumimoji="0" lang="en-US" altLang="ko-KR" b="0" i="0" u="none" strike="noStrike" cap="none" normalizeH="0" baseline="0" dirty="0">
                <a:ln>
                  <a:noFill/>
                </a:ln>
                <a:effectLst/>
                <a:ea typeface="NBG"/>
              </a:rPr>
              <a:t>. 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b="0" i="0" u="none" strike="noStrike" cap="none" normalizeH="0" baseline="0" dirty="0">
              <a:ln>
                <a:noFill/>
              </a:ln>
              <a:effectLst/>
              <a:ea typeface="NBG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b="0" i="0" u="none" strike="noStrike" cap="none" normalizeH="0" baseline="0" dirty="0">
                <a:ln>
                  <a:noFill/>
                </a:ln>
                <a:effectLst/>
                <a:ea typeface="NBG"/>
              </a:rPr>
              <a:t>M&amp;A</a:t>
            </a:r>
            <a:r>
              <a:rPr kumimoji="0" lang="ko-KR" altLang="en-US" b="0" i="0" u="none" strike="noStrike" cap="none" normalizeH="0" baseline="0" dirty="0">
                <a:ln>
                  <a:noFill/>
                </a:ln>
                <a:effectLst/>
                <a:ea typeface="Noto Sans KR"/>
              </a:rPr>
              <a:t>에서는 소요기간의 차이가 있을 뿐 어느 한쪽으로의 흡수 통합이 진행됩니다</a:t>
            </a:r>
            <a:r>
              <a:rPr kumimoji="0" lang="en-US" altLang="ko-KR" b="0" i="0" u="none" strike="noStrike" cap="none" normalizeH="0" baseline="0" dirty="0">
                <a:ln>
                  <a:noFill/>
                </a:ln>
                <a:effectLst/>
                <a:ea typeface="NBG"/>
              </a:rPr>
              <a:t>. 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b="0" i="0" u="none" strike="noStrike" cap="none" normalizeH="0" baseline="0" dirty="0">
                <a:ln>
                  <a:noFill/>
                </a:ln>
                <a:effectLst/>
                <a:ea typeface="Noto Sans KR"/>
              </a:rPr>
              <a:t>하지만 힘의 균형이 존재하고 언젠가는 갈라서야 하는 전략적 제휴에서는 어느 일방이 주도권을 쥐기 힘들다</a:t>
            </a:r>
            <a:r>
              <a:rPr kumimoji="0" lang="en-US" altLang="ko-KR" b="0" i="0" u="none" strike="noStrike" cap="none" normalizeH="0" baseline="0" dirty="0">
                <a:ln>
                  <a:noFill/>
                </a:ln>
                <a:effectLst/>
                <a:ea typeface="NBG"/>
              </a:rPr>
              <a:t>.</a:t>
            </a:r>
            <a:endParaRPr kumimoji="0" lang="en-US" altLang="ko-KR" b="0" i="0" u="none" strike="noStrike" cap="none" normalizeH="0" baseline="0" dirty="0">
              <a:ln>
                <a:noFill/>
              </a:ln>
              <a:effectLst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76F8DB-7753-EEE2-E909-A7AFE528DC39}"/>
              </a:ext>
            </a:extLst>
          </p:cNvPr>
          <p:cNvSpPr txBox="1"/>
          <p:nvPr/>
        </p:nvSpPr>
        <p:spPr>
          <a:xfrm>
            <a:off x="3559030" y="255470"/>
            <a:ext cx="507393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/>
              <a:t>협업의 어려움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604305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271D4C6-7DAB-45AF-BB3A-B1858EF663AE}"/>
              </a:ext>
            </a:extLst>
          </p:cNvPr>
          <p:cNvSpPr txBox="1"/>
          <p:nvPr/>
        </p:nvSpPr>
        <p:spPr>
          <a:xfrm>
            <a:off x="-1169670" y="89418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4000" i="0" u="none" strike="noStrike" dirty="0">
                <a:solidFill>
                  <a:srgbClr val="FFFFFF"/>
                </a:solidFill>
                <a:effectLst/>
                <a:latin typeface="+mn-ea"/>
              </a:rPr>
              <a:t>프로젝트 소감</a:t>
            </a:r>
            <a:endParaRPr lang="en-US" altLang="ko-KR" sz="4000" i="0" u="none" strike="noStrike" dirty="0">
              <a:solidFill>
                <a:srgbClr val="FFFFFF"/>
              </a:solidFill>
              <a:effectLst/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35D83D-EB1F-5B7D-1C8C-7D2EBD429458}"/>
              </a:ext>
            </a:extLst>
          </p:cNvPr>
          <p:cNvSpPr txBox="1"/>
          <p:nvPr/>
        </p:nvSpPr>
        <p:spPr>
          <a:xfrm>
            <a:off x="5636896" y="1298875"/>
            <a:ext cx="6680834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/>
              <a:t>마지막으로 정말 아쉬웠던 부분은</a:t>
            </a:r>
            <a:endParaRPr lang="en-US" altLang="ko-KR" dirty="0"/>
          </a:p>
          <a:p>
            <a:pPr algn="ctr"/>
            <a:r>
              <a:rPr lang="en-US" altLang="ko-KR" dirty="0"/>
              <a:t>Cloud formation </a:t>
            </a:r>
            <a:r>
              <a:rPr lang="ko-KR" altLang="en-US" dirty="0"/>
              <a:t>부분을 완성시키지 못하고</a:t>
            </a:r>
            <a:endParaRPr lang="en-US" altLang="ko-KR" dirty="0"/>
          </a:p>
          <a:p>
            <a:pPr algn="ctr"/>
            <a:r>
              <a:rPr lang="ko-KR" altLang="en-US" dirty="0"/>
              <a:t>프로젝트를 마무리하여</a:t>
            </a:r>
            <a:r>
              <a:rPr lang="en-US" altLang="ko-KR" dirty="0"/>
              <a:t>,</a:t>
            </a:r>
          </a:p>
          <a:p>
            <a:pPr algn="ctr"/>
            <a:r>
              <a:rPr lang="ko-KR" altLang="en-US" dirty="0"/>
              <a:t>이 부분을 차후 개발예정이라 소재목을 달은 것입니다</a:t>
            </a:r>
            <a:r>
              <a:rPr lang="en-US" altLang="ko-KR" dirty="0"/>
              <a:t>.</a:t>
            </a:r>
          </a:p>
          <a:p>
            <a:pPr algn="ctr"/>
            <a:r>
              <a:rPr lang="ko-KR" altLang="en-US" dirty="0"/>
              <a:t>원래 기획에서는</a:t>
            </a:r>
            <a:endParaRPr lang="en-US" altLang="ko-KR" dirty="0"/>
          </a:p>
          <a:p>
            <a:pPr algn="ctr"/>
            <a:r>
              <a:rPr lang="ko-KR" altLang="en-US" dirty="0"/>
              <a:t>이 기술까지 구현해 내는 것이 목표였습니다</a:t>
            </a:r>
            <a:r>
              <a:rPr lang="en-US" altLang="ko-KR" dirty="0"/>
              <a:t>.</a:t>
            </a:r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코딩에 익숙하지 않아</a:t>
            </a:r>
            <a:endParaRPr lang="en-US" altLang="ko-KR" dirty="0"/>
          </a:p>
          <a:p>
            <a:pPr algn="ctr"/>
            <a:r>
              <a:rPr lang="ko-KR" altLang="en-US" dirty="0"/>
              <a:t>오타나 실수가 많았고</a:t>
            </a:r>
            <a:r>
              <a:rPr lang="en-US" altLang="ko-KR" dirty="0"/>
              <a:t>,</a:t>
            </a:r>
          </a:p>
          <a:p>
            <a:pPr algn="ctr"/>
            <a:r>
              <a:rPr lang="ko-KR" altLang="en-US" dirty="0"/>
              <a:t>특히</a:t>
            </a:r>
            <a:r>
              <a:rPr lang="en-US" altLang="ko-KR" dirty="0"/>
              <a:t>, </a:t>
            </a:r>
            <a:r>
              <a:rPr lang="ko-KR" altLang="en-US" dirty="0"/>
              <a:t>명령어를 찾고 구성하는 데에 시간이 많이 걸려</a:t>
            </a:r>
            <a:endParaRPr lang="en-US" altLang="ko-KR" dirty="0"/>
          </a:p>
          <a:p>
            <a:pPr algn="ctr"/>
            <a:r>
              <a:rPr lang="ko-KR" altLang="en-US" dirty="0"/>
              <a:t>프로젝트 마무리까지 </a:t>
            </a:r>
            <a:r>
              <a:rPr lang="en-US" altLang="ko-KR" dirty="0" err="1"/>
              <a:t>yaml</a:t>
            </a:r>
            <a:r>
              <a:rPr lang="ko-KR" altLang="en-US" dirty="0"/>
              <a:t>파일을 만들지 못했습니다</a:t>
            </a:r>
            <a:r>
              <a:rPr lang="en-US" altLang="ko-KR" dirty="0"/>
              <a:t>.</a:t>
            </a:r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구성만 된다면</a:t>
            </a:r>
            <a:endParaRPr lang="en-US" altLang="ko-KR" dirty="0"/>
          </a:p>
          <a:p>
            <a:pPr algn="ctr"/>
            <a:r>
              <a:rPr lang="ko-KR" altLang="en-US" dirty="0"/>
              <a:t>안정적이고 일관적이라는 점이 </a:t>
            </a:r>
            <a:endParaRPr lang="en-US" altLang="ko-KR" dirty="0"/>
          </a:p>
          <a:p>
            <a:pPr algn="ctr"/>
            <a:r>
              <a:rPr lang="ko-KR" altLang="en-US" dirty="0"/>
              <a:t>개인적으로 엄청 중요한 부분이라 생각됩니다</a:t>
            </a:r>
            <a:r>
              <a:rPr lang="en-US" altLang="ko-KR" dirty="0"/>
              <a:t>.</a:t>
            </a:r>
          </a:p>
          <a:p>
            <a:pPr algn="ctr"/>
            <a:r>
              <a:rPr lang="ko-KR" altLang="en-US" dirty="0"/>
              <a:t>앞으로 가장 연습이</a:t>
            </a:r>
            <a:r>
              <a:rPr lang="en-US" altLang="ko-KR" dirty="0"/>
              <a:t> </a:t>
            </a:r>
            <a:r>
              <a:rPr lang="ko-KR" altLang="en-US" dirty="0"/>
              <a:t>필요한 부분이라고 생각합니다</a:t>
            </a:r>
            <a:r>
              <a:rPr lang="en-US" altLang="ko-KR" dirty="0"/>
              <a:t>.</a:t>
            </a:r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11A416B-9027-A001-8BF4-813CB6EDAE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50" y="1662062"/>
            <a:ext cx="5695950" cy="3533875"/>
          </a:xfrm>
          <a:prstGeom prst="rect">
            <a:avLst/>
          </a:prstGeom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78974072-002E-4806-1BCB-44A4402BA0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98875"/>
            <a:ext cx="933450" cy="1085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461386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271D4C6-7DAB-45AF-BB3A-B1858EF663AE}"/>
              </a:ext>
            </a:extLst>
          </p:cNvPr>
          <p:cNvSpPr txBox="1"/>
          <p:nvPr/>
        </p:nvSpPr>
        <p:spPr>
          <a:xfrm>
            <a:off x="-1169670" y="89418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4000" i="0" u="none" strike="noStrike" dirty="0">
                <a:solidFill>
                  <a:srgbClr val="FFFFFF"/>
                </a:solidFill>
                <a:effectLst/>
                <a:latin typeface="+mn-ea"/>
              </a:rPr>
              <a:t>프로젝트 소감</a:t>
            </a:r>
            <a:endParaRPr lang="en-US" altLang="ko-KR" sz="4000" i="0" u="none" strike="noStrike" dirty="0">
              <a:solidFill>
                <a:srgbClr val="FFFFFF"/>
              </a:solidFill>
              <a:effectLst/>
              <a:latin typeface="+mn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53F84B0-110B-7EE0-C29C-D79B38BB0E8B}"/>
              </a:ext>
            </a:extLst>
          </p:cNvPr>
          <p:cNvSpPr txBox="1"/>
          <p:nvPr/>
        </p:nvSpPr>
        <p:spPr>
          <a:xfrm>
            <a:off x="1127283" y="3105834"/>
            <a:ext cx="99374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아쉬웠던 부분들을 잊지 말고 신경 쓰면서</a:t>
            </a:r>
            <a:endParaRPr lang="en-US" altLang="ko-KR" dirty="0"/>
          </a:p>
          <a:p>
            <a:pPr algn="ctr"/>
            <a:r>
              <a:rPr lang="ko-KR" altLang="en-US" dirty="0"/>
              <a:t>조금씩 정진하고 계속해서 발전할 수 있으면 정말 좋겠습니다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6673396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271D4C6-7DAB-45AF-BB3A-B1858EF663AE}"/>
              </a:ext>
            </a:extLst>
          </p:cNvPr>
          <p:cNvSpPr txBox="1"/>
          <p:nvPr/>
        </p:nvSpPr>
        <p:spPr>
          <a:xfrm>
            <a:off x="3048000" y="3084078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4000" i="0" u="none" strike="noStrike" dirty="0">
                <a:solidFill>
                  <a:srgbClr val="FFFFFF"/>
                </a:solidFill>
                <a:effectLst/>
                <a:latin typeface="+mn-ea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91722512"/>
      </p:ext>
    </p:extLst>
  </p:cSld>
  <p:clrMapOvr>
    <a:masterClrMapping/>
  </p:clrMapOvr>
</p:sld>
</file>

<file path=ppt/theme/theme1.xml><?xml version="1.0" encoding="utf-8"?>
<a:theme xmlns:a="http://schemas.openxmlformats.org/drawingml/2006/main" name="RegattaVTI">
  <a:themeElements>
    <a:clrScheme name="Regatta Yellow">
      <a:dk1>
        <a:sysClr val="windowText" lastClr="000000"/>
      </a:dk1>
      <a:lt1>
        <a:sysClr val="window" lastClr="FFFFFF"/>
      </a:lt1>
      <a:dk2>
        <a:srgbClr val="181C30"/>
      </a:dk2>
      <a:lt2>
        <a:srgbClr val="C8E1F4"/>
      </a:lt2>
      <a:accent1>
        <a:srgbClr val="217ED3"/>
      </a:accent1>
      <a:accent2>
        <a:srgbClr val="B92525"/>
      </a:accent2>
      <a:accent3>
        <a:srgbClr val="18558C"/>
      </a:accent3>
      <a:accent4>
        <a:srgbClr val="1D8B35"/>
      </a:accent4>
      <a:accent5>
        <a:srgbClr val="EA75AA"/>
      </a:accent5>
      <a:accent6>
        <a:srgbClr val="F5A700"/>
      </a:accent6>
      <a:hlink>
        <a:srgbClr val="DB0000"/>
      </a:hlink>
      <a:folHlink>
        <a:srgbClr val="066BB6"/>
      </a:folHlink>
    </a:clrScheme>
    <a:fontScheme name="Walbaum Display">
      <a:majorFont>
        <a:latin typeface="Malgun Gothic"/>
        <a:ea typeface=""/>
        <a:cs typeface=""/>
      </a:majorFont>
      <a:minorFont>
        <a:latin typeface="Malgun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gattaVTI" id="{FFC3BCE5-6357-41D1-8E67-3F85B69D7E86}" vid="{893A6374-FE17-48E5-8B62-678C1B11AA1B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1734</TotalTime>
  <Words>1867</Words>
  <Application>Microsoft Office PowerPoint</Application>
  <PresentationFormat>와이드스크린</PresentationFormat>
  <Paragraphs>305</Paragraphs>
  <Slides>92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92</vt:i4>
      </vt:variant>
    </vt:vector>
  </HeadingPairs>
  <TitlesOfParts>
    <vt:vector size="97" baseType="lpstr">
      <vt:lpstr>Amazon Ember</vt:lpstr>
      <vt:lpstr>Malgun Gothic</vt:lpstr>
      <vt:lpstr>Malgun Gothic</vt:lpstr>
      <vt:lpstr>Arial</vt:lpstr>
      <vt:lpstr>RegattaVTI</vt:lpstr>
      <vt:lpstr>Value Management 기업간의 협업을 위한  AWS WEB 환경 구성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Value Management 기업간의 협업을 위한  AWS WEB 환경 구성</dc:title>
  <dc:creator>Seoungbum Choi</dc:creator>
  <cp:lastModifiedBy>Seoungbum Choi</cp:lastModifiedBy>
  <cp:revision>16</cp:revision>
  <dcterms:created xsi:type="dcterms:W3CDTF">2023-09-14T06:16:11Z</dcterms:created>
  <dcterms:modified xsi:type="dcterms:W3CDTF">2023-09-26T10:28:08Z</dcterms:modified>
</cp:coreProperties>
</file>